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9" r:id="rId14"/>
    <p:sldId id="268" r:id="rId15"/>
    <p:sldId id="279" r:id="rId16"/>
    <p:sldId id="277" r:id="rId17"/>
    <p:sldId id="278" r:id="rId18"/>
    <p:sldId id="270" r:id="rId19"/>
    <p:sldId id="273" r:id="rId20"/>
    <p:sldId id="275" r:id="rId21"/>
    <p:sldId id="272" r:id="rId22"/>
    <p:sldId id="271" r:id="rId2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New Web Layout" id="{69D40F08-ED6B-4A32-8D63-0A8488471706}">
          <p14:sldIdLst>
            <p14:sldId id="256"/>
            <p14:sldId id="257"/>
            <p14:sldId id="258"/>
            <p14:sldId id="259"/>
            <p14:sldId id="260"/>
            <p14:sldId id="261"/>
            <p14:sldId id="262"/>
            <p14:sldId id="263"/>
            <p14:sldId id="264"/>
            <p14:sldId id="265"/>
            <p14:sldId id="266"/>
            <p14:sldId id="267"/>
            <p14:sldId id="269"/>
            <p14:sldId id="268"/>
            <p14:sldId id="279"/>
            <p14:sldId id="277"/>
            <p14:sldId id="278"/>
            <p14:sldId id="270"/>
            <p14:sldId id="273"/>
            <p14:sldId id="275"/>
            <p14:sldId id="272"/>
            <p14:sldId id="271"/>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57" d="100"/>
          <a:sy n="57" d="100"/>
        </p:scale>
        <p:origin x="547" y="4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B29F3518-6FC1-43E4-B833-EF93C8AB2B23}" type="datetimeFigureOut">
              <a:rPr lang="en-US" smtClean="0"/>
              <a:t>7/20/2016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0340358-0EDF-43D1-9F88-E34828B723A0}" type="slidenum">
              <a:rPr lang="en-US" smtClean="0"/>
              <a:t>‹#›</a:t>
            </a:fld>
            <a:endParaRPr lang="en-US"/>
          </a:p>
        </p:txBody>
      </p:sp>
    </p:spTree>
    <p:extLst>
      <p:ext uri="{BB962C8B-B14F-4D97-AF65-F5344CB8AC3E}">
        <p14:creationId xmlns:p14="http://schemas.microsoft.com/office/powerpoint/2010/main" val="99972750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29F3518-6FC1-43E4-B833-EF93C8AB2B23}" type="datetimeFigureOut">
              <a:rPr lang="en-US" smtClean="0"/>
              <a:t>7/20/2016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0340358-0EDF-43D1-9F88-E34828B723A0}" type="slidenum">
              <a:rPr lang="en-US" smtClean="0"/>
              <a:t>‹#›</a:t>
            </a:fld>
            <a:endParaRPr lang="en-US"/>
          </a:p>
        </p:txBody>
      </p:sp>
    </p:spTree>
    <p:extLst>
      <p:ext uri="{BB962C8B-B14F-4D97-AF65-F5344CB8AC3E}">
        <p14:creationId xmlns:p14="http://schemas.microsoft.com/office/powerpoint/2010/main" val="8146785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29F3518-6FC1-43E4-B833-EF93C8AB2B23}" type="datetimeFigureOut">
              <a:rPr lang="en-US" smtClean="0"/>
              <a:t>7/20/2016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0340358-0EDF-43D1-9F88-E34828B723A0}" type="slidenum">
              <a:rPr lang="en-US" smtClean="0"/>
              <a:t>‹#›</a:t>
            </a:fld>
            <a:endParaRPr lang="en-US"/>
          </a:p>
        </p:txBody>
      </p:sp>
    </p:spTree>
    <p:extLst>
      <p:ext uri="{BB962C8B-B14F-4D97-AF65-F5344CB8AC3E}">
        <p14:creationId xmlns:p14="http://schemas.microsoft.com/office/powerpoint/2010/main" val="11196590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29F3518-6FC1-43E4-B833-EF93C8AB2B23}" type="datetimeFigureOut">
              <a:rPr lang="en-US" smtClean="0"/>
              <a:t>7/20/2016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0340358-0EDF-43D1-9F88-E34828B723A0}" type="slidenum">
              <a:rPr lang="en-US" smtClean="0"/>
              <a:t>‹#›</a:t>
            </a:fld>
            <a:endParaRPr lang="en-US"/>
          </a:p>
        </p:txBody>
      </p:sp>
    </p:spTree>
    <p:extLst>
      <p:ext uri="{BB962C8B-B14F-4D97-AF65-F5344CB8AC3E}">
        <p14:creationId xmlns:p14="http://schemas.microsoft.com/office/powerpoint/2010/main" val="42119699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29F3518-6FC1-43E4-B833-EF93C8AB2B23}" type="datetimeFigureOut">
              <a:rPr lang="en-US" smtClean="0"/>
              <a:t>7/20/2016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0340358-0EDF-43D1-9F88-E34828B723A0}" type="slidenum">
              <a:rPr lang="en-US" smtClean="0"/>
              <a:t>‹#›</a:t>
            </a:fld>
            <a:endParaRPr lang="en-US"/>
          </a:p>
        </p:txBody>
      </p:sp>
    </p:spTree>
    <p:extLst>
      <p:ext uri="{BB962C8B-B14F-4D97-AF65-F5344CB8AC3E}">
        <p14:creationId xmlns:p14="http://schemas.microsoft.com/office/powerpoint/2010/main" val="39379152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B29F3518-6FC1-43E4-B833-EF93C8AB2B23}" type="datetimeFigureOut">
              <a:rPr lang="en-US" smtClean="0"/>
              <a:t>7/20/2016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0340358-0EDF-43D1-9F88-E34828B723A0}" type="slidenum">
              <a:rPr lang="en-US" smtClean="0"/>
              <a:t>‹#›</a:t>
            </a:fld>
            <a:endParaRPr lang="en-US"/>
          </a:p>
        </p:txBody>
      </p:sp>
    </p:spTree>
    <p:extLst>
      <p:ext uri="{BB962C8B-B14F-4D97-AF65-F5344CB8AC3E}">
        <p14:creationId xmlns:p14="http://schemas.microsoft.com/office/powerpoint/2010/main" val="408519261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B29F3518-6FC1-43E4-B833-EF93C8AB2B23}" type="datetimeFigureOut">
              <a:rPr lang="en-US" smtClean="0"/>
              <a:t>7/20/2016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0340358-0EDF-43D1-9F88-E34828B723A0}" type="slidenum">
              <a:rPr lang="en-US" smtClean="0"/>
              <a:t>‹#›</a:t>
            </a:fld>
            <a:endParaRPr lang="en-US"/>
          </a:p>
        </p:txBody>
      </p:sp>
    </p:spTree>
    <p:extLst>
      <p:ext uri="{BB962C8B-B14F-4D97-AF65-F5344CB8AC3E}">
        <p14:creationId xmlns:p14="http://schemas.microsoft.com/office/powerpoint/2010/main" val="1890819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29F3518-6FC1-43E4-B833-EF93C8AB2B23}" type="datetimeFigureOut">
              <a:rPr lang="en-US" smtClean="0"/>
              <a:t>7/20/2016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0340358-0EDF-43D1-9F88-E34828B723A0}" type="slidenum">
              <a:rPr lang="en-US" smtClean="0"/>
              <a:t>‹#›</a:t>
            </a:fld>
            <a:endParaRPr lang="en-US"/>
          </a:p>
        </p:txBody>
      </p:sp>
    </p:spTree>
    <p:extLst>
      <p:ext uri="{BB962C8B-B14F-4D97-AF65-F5344CB8AC3E}">
        <p14:creationId xmlns:p14="http://schemas.microsoft.com/office/powerpoint/2010/main" val="228884463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29F3518-6FC1-43E4-B833-EF93C8AB2B23}" type="datetimeFigureOut">
              <a:rPr lang="en-US" smtClean="0"/>
              <a:t>7/20/2016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0340358-0EDF-43D1-9F88-E34828B723A0}" type="slidenum">
              <a:rPr lang="en-US" smtClean="0"/>
              <a:t>‹#›</a:t>
            </a:fld>
            <a:endParaRPr lang="en-US"/>
          </a:p>
        </p:txBody>
      </p:sp>
    </p:spTree>
    <p:extLst>
      <p:ext uri="{BB962C8B-B14F-4D97-AF65-F5344CB8AC3E}">
        <p14:creationId xmlns:p14="http://schemas.microsoft.com/office/powerpoint/2010/main" val="19990017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29F3518-6FC1-43E4-B833-EF93C8AB2B23}" type="datetimeFigureOut">
              <a:rPr lang="en-US" smtClean="0"/>
              <a:t>7/20/2016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0340358-0EDF-43D1-9F88-E34828B723A0}" type="slidenum">
              <a:rPr lang="en-US" smtClean="0"/>
              <a:t>‹#›</a:t>
            </a:fld>
            <a:endParaRPr lang="en-US"/>
          </a:p>
        </p:txBody>
      </p:sp>
    </p:spTree>
    <p:extLst>
      <p:ext uri="{BB962C8B-B14F-4D97-AF65-F5344CB8AC3E}">
        <p14:creationId xmlns:p14="http://schemas.microsoft.com/office/powerpoint/2010/main" val="84031860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29F3518-6FC1-43E4-B833-EF93C8AB2B23}" type="datetimeFigureOut">
              <a:rPr lang="en-US" smtClean="0"/>
              <a:t>7/20/2016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0340358-0EDF-43D1-9F88-E34828B723A0}" type="slidenum">
              <a:rPr lang="en-US" smtClean="0"/>
              <a:t>‹#›</a:t>
            </a:fld>
            <a:endParaRPr lang="en-US"/>
          </a:p>
        </p:txBody>
      </p:sp>
    </p:spTree>
    <p:extLst>
      <p:ext uri="{BB962C8B-B14F-4D97-AF65-F5344CB8AC3E}">
        <p14:creationId xmlns:p14="http://schemas.microsoft.com/office/powerpoint/2010/main" val="19708603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29F3518-6FC1-43E4-B833-EF93C8AB2B23}" type="datetimeFigureOut">
              <a:rPr lang="en-US" smtClean="0"/>
              <a:t>7/20/2016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0340358-0EDF-43D1-9F88-E34828B723A0}" type="slidenum">
              <a:rPr lang="en-US" smtClean="0"/>
              <a:t>‹#›</a:t>
            </a:fld>
            <a:endParaRPr lang="en-US"/>
          </a:p>
        </p:txBody>
      </p:sp>
    </p:spTree>
    <p:extLst>
      <p:ext uri="{BB962C8B-B14F-4D97-AF65-F5344CB8AC3E}">
        <p14:creationId xmlns:p14="http://schemas.microsoft.com/office/powerpoint/2010/main" val="306213449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9.png"/><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1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 Id="rId5" Type="http://schemas.openxmlformats.org/officeDocument/2006/relationships/image" Target="../media/image14.png"/><Relationship Id="rId4" Type="http://schemas.openxmlformats.org/officeDocument/2006/relationships/image" Target="../media/image13.png"/></Relationships>
</file>

<file path=ppt/slides/_rels/slide1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5.png"/><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1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 Id="rId5" Type="http://schemas.openxmlformats.org/officeDocument/2006/relationships/image" Target="../media/image20.png"/><Relationship Id="rId4" Type="http://schemas.openxmlformats.org/officeDocument/2006/relationships/image" Target="../media/image19.png"/></Relationships>
</file>

<file path=ppt/slides/_rels/slide19.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Share the Blessings</a:t>
            </a:r>
            <a:br>
              <a:rPr lang="en-US" dirty="0" smtClean="0"/>
            </a:br>
            <a:r>
              <a:rPr lang="en-US" dirty="0" smtClean="0"/>
              <a:t>Web changes</a:t>
            </a:r>
            <a:endParaRPr lang="en-US" dirty="0"/>
          </a:p>
        </p:txBody>
      </p:sp>
      <p:sp>
        <p:nvSpPr>
          <p:cNvPr id="3" name="Subtitle 2"/>
          <p:cNvSpPr>
            <a:spLocks noGrp="1"/>
          </p:cNvSpPr>
          <p:nvPr>
            <p:ph type="subTitle" idx="1"/>
          </p:nvPr>
        </p:nvSpPr>
        <p:spPr/>
        <p:txBody>
          <a:bodyPr/>
          <a:lstStyle/>
          <a:p>
            <a:r>
              <a:rPr lang="en-US" dirty="0" smtClean="0"/>
              <a:t>2016 June </a:t>
            </a:r>
            <a:r>
              <a:rPr lang="en-US" dirty="0" err="1" smtClean="0"/>
              <a:t>Relaunch</a:t>
            </a:r>
            <a:endParaRPr lang="en-US" dirty="0"/>
          </a:p>
        </p:txBody>
      </p:sp>
    </p:spTree>
    <p:extLst>
      <p:ext uri="{BB962C8B-B14F-4D97-AF65-F5344CB8AC3E}">
        <p14:creationId xmlns:p14="http://schemas.microsoft.com/office/powerpoint/2010/main" val="224152242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Clean Water web page</a:t>
            </a:r>
            <a:endParaRPr lang="en-US" dirty="0"/>
          </a:p>
        </p:txBody>
      </p:sp>
      <p:sp>
        <p:nvSpPr>
          <p:cNvPr id="3" name="Content Placeholder 2"/>
          <p:cNvSpPr>
            <a:spLocks noGrp="1"/>
          </p:cNvSpPr>
          <p:nvPr>
            <p:ph idx="1"/>
          </p:nvPr>
        </p:nvSpPr>
        <p:spPr/>
        <p:txBody>
          <a:bodyPr/>
          <a:lstStyle/>
          <a:p>
            <a:r>
              <a:rPr lang="en-US" dirty="0" smtClean="0"/>
              <a:t>This page should include a graphic or animation that includes the wells that were successfully built.</a:t>
            </a:r>
          </a:p>
          <a:p>
            <a:r>
              <a:rPr lang="en-US" dirty="0" smtClean="0"/>
              <a:t>There should be breadcrumbs on the page that would help the visitor navigate back to the home page</a:t>
            </a:r>
          </a:p>
          <a:p>
            <a:r>
              <a:rPr lang="en-US" dirty="0">
                <a:sym typeface="Wingdings" panose="05000000000000000000" pitchFamily="2" charset="2"/>
              </a:rPr>
              <a:t>The active links would be included in a banner beneath the header of the page.  This would allow a </a:t>
            </a:r>
            <a:r>
              <a:rPr lang="en-US" dirty="0" smtClean="0">
                <a:sym typeface="Wingdings" panose="05000000000000000000" pitchFamily="2" charset="2"/>
              </a:rPr>
              <a:t>visitor </a:t>
            </a:r>
            <a:r>
              <a:rPr lang="en-US" dirty="0">
                <a:sym typeface="Wingdings" panose="05000000000000000000" pitchFamily="2" charset="2"/>
              </a:rPr>
              <a:t>to navigate anywhere within the web </a:t>
            </a:r>
            <a:r>
              <a:rPr lang="en-US" dirty="0" smtClean="0">
                <a:sym typeface="Wingdings" panose="05000000000000000000" pitchFamily="2" charset="2"/>
              </a:rPr>
              <a:t>site; see “Food for the Poor” web site as an example.</a:t>
            </a:r>
            <a:endParaRPr lang="en-US" dirty="0">
              <a:sym typeface="Wingdings" panose="05000000000000000000" pitchFamily="2" charset="2"/>
            </a:endParaRPr>
          </a:p>
          <a:p>
            <a:endParaRPr lang="en-US" dirty="0"/>
          </a:p>
        </p:txBody>
      </p:sp>
    </p:spTree>
    <p:extLst>
      <p:ext uri="{BB962C8B-B14F-4D97-AF65-F5344CB8AC3E}">
        <p14:creationId xmlns:p14="http://schemas.microsoft.com/office/powerpoint/2010/main" val="41156853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Objects that are common to all pages on the site</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The following objects should be common to all web pages within the site:</a:t>
            </a:r>
          </a:p>
          <a:p>
            <a:pPr lvl="1"/>
            <a:r>
              <a:rPr lang="en-US" dirty="0" smtClean="0"/>
              <a:t>A menu – to allow easy navigation</a:t>
            </a:r>
          </a:p>
          <a:p>
            <a:pPr lvl="1"/>
            <a:r>
              <a:rPr lang="en-US" dirty="0" smtClean="0"/>
              <a:t>A banner that contains  links to all sections of the web site – all links change color when the mouse pointer hovers over it to indicate the user’s intended action.</a:t>
            </a:r>
          </a:p>
          <a:p>
            <a:pPr lvl="1"/>
            <a:r>
              <a:rPr lang="en-US" dirty="0" smtClean="0"/>
              <a:t>Bread crumbs that contains the path to the current location on the web site</a:t>
            </a:r>
          </a:p>
          <a:p>
            <a:pPr lvl="1"/>
            <a:r>
              <a:rPr lang="en-US" dirty="0" smtClean="0"/>
              <a:t>Links on the site to the specific article</a:t>
            </a:r>
          </a:p>
          <a:p>
            <a:pPr lvl="1"/>
            <a:r>
              <a:rPr lang="en-US" dirty="0" smtClean="0"/>
              <a:t>A print button – to allow printing</a:t>
            </a:r>
          </a:p>
          <a:p>
            <a:pPr lvl="1"/>
            <a:r>
              <a:rPr lang="en-US" dirty="0" smtClean="0"/>
              <a:t>A search mechanism</a:t>
            </a:r>
          </a:p>
          <a:p>
            <a:pPr lvl="1"/>
            <a:r>
              <a:rPr lang="en-US" dirty="0" smtClean="0"/>
              <a:t>A footer for the web pages – that would allow the visit to access additional information about Share the Blessings</a:t>
            </a:r>
          </a:p>
          <a:p>
            <a:pPr lvl="1"/>
            <a:r>
              <a:rPr lang="en-US" dirty="0" smtClean="0"/>
              <a:t>FAQ page</a:t>
            </a:r>
          </a:p>
          <a:p>
            <a:pPr lvl="1"/>
            <a:r>
              <a:rPr lang="en-US" dirty="0" smtClean="0"/>
              <a:t>A graphic or animation that illustrates the purpose of the information being provided.</a:t>
            </a:r>
            <a:endParaRPr lang="en-US" dirty="0"/>
          </a:p>
        </p:txBody>
      </p:sp>
    </p:spTree>
    <p:extLst>
      <p:ext uri="{BB962C8B-B14F-4D97-AF65-F5344CB8AC3E}">
        <p14:creationId xmlns:p14="http://schemas.microsoft.com/office/powerpoint/2010/main" val="187552562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Formatting common to all STB web pages</a:t>
            </a:r>
            <a:endParaRPr lang="en-US" dirty="0"/>
          </a:p>
        </p:txBody>
      </p:sp>
      <p:sp>
        <p:nvSpPr>
          <p:cNvPr id="3" name="Content Placeholder 2"/>
          <p:cNvSpPr>
            <a:spLocks noGrp="1"/>
          </p:cNvSpPr>
          <p:nvPr>
            <p:ph idx="1"/>
          </p:nvPr>
        </p:nvSpPr>
        <p:spPr/>
        <p:txBody>
          <a:bodyPr/>
          <a:lstStyle/>
          <a:p>
            <a:r>
              <a:rPr lang="en-US" dirty="0" smtClean="0"/>
              <a:t>The text should share a common font type and size</a:t>
            </a:r>
          </a:p>
          <a:p>
            <a:pPr lvl="1"/>
            <a:r>
              <a:rPr lang="en-US" dirty="0" smtClean="0"/>
              <a:t>Banners</a:t>
            </a:r>
          </a:p>
          <a:p>
            <a:pPr lvl="1"/>
            <a:r>
              <a:rPr lang="en-US" dirty="0" smtClean="0"/>
              <a:t>Navigation links</a:t>
            </a:r>
          </a:p>
          <a:p>
            <a:pPr lvl="1"/>
            <a:r>
              <a:rPr lang="en-US" dirty="0" smtClean="0"/>
              <a:t>Article links</a:t>
            </a:r>
          </a:p>
          <a:p>
            <a:pPr lvl="1"/>
            <a:r>
              <a:rPr lang="en-US" dirty="0" smtClean="0"/>
              <a:t>Help links</a:t>
            </a:r>
          </a:p>
          <a:p>
            <a:r>
              <a:rPr lang="en-US" dirty="0"/>
              <a:t>The </a:t>
            </a:r>
            <a:r>
              <a:rPr lang="en-US" dirty="0" smtClean="0"/>
              <a:t>links </a:t>
            </a:r>
            <a:r>
              <a:rPr lang="en-US" dirty="0"/>
              <a:t>should share a common </a:t>
            </a:r>
            <a:r>
              <a:rPr lang="en-US" dirty="0" smtClean="0"/>
              <a:t>color scheme format.  If the link sits on top of a background the color should be the same for all links within the parent area.</a:t>
            </a:r>
            <a:endParaRPr lang="en-US" dirty="0"/>
          </a:p>
          <a:p>
            <a:pPr lvl="1"/>
            <a:endParaRPr lang="en-US" dirty="0" smtClean="0"/>
          </a:p>
          <a:p>
            <a:pPr marL="0" indent="0">
              <a:buNone/>
            </a:pPr>
            <a:endParaRPr lang="en-US" dirty="0"/>
          </a:p>
        </p:txBody>
      </p:sp>
    </p:spTree>
    <p:extLst>
      <p:ext uri="{BB962C8B-B14F-4D97-AF65-F5344CB8AC3E}">
        <p14:creationId xmlns:p14="http://schemas.microsoft.com/office/powerpoint/2010/main" val="329862758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39971" y="1172308"/>
            <a:ext cx="5146430" cy="3416320"/>
          </a:xfrm>
          <a:prstGeom prst="rect">
            <a:avLst/>
          </a:prstGeom>
          <a:noFill/>
        </p:spPr>
        <p:txBody>
          <a:bodyPr wrap="square" rtlCol="0">
            <a:spAutoFit/>
          </a:bodyPr>
          <a:lstStyle/>
          <a:p>
            <a:r>
              <a:rPr lang="en-US" b="1" dirty="0"/>
              <a:t>First Pass by June</a:t>
            </a:r>
          </a:p>
          <a:p>
            <a:endParaRPr lang="en-US" dirty="0" smtClean="0"/>
          </a:p>
          <a:p>
            <a:r>
              <a:rPr lang="en-US" dirty="0" smtClean="0"/>
              <a:t>Login form available</a:t>
            </a:r>
          </a:p>
          <a:p>
            <a:pPr marL="285750" indent="-285750">
              <a:buFont typeface="Arial" panose="020B0604020202020204" pitchFamily="34" charset="0"/>
              <a:buChar char="•"/>
            </a:pPr>
            <a:endParaRPr lang="en-US" dirty="0" smtClean="0"/>
          </a:p>
          <a:p>
            <a:r>
              <a:rPr lang="en-US" dirty="0" smtClean="0"/>
              <a:t>Improved Menu System (home changes to About Us, organization available after individual logs on to the website)</a:t>
            </a:r>
          </a:p>
          <a:p>
            <a:endParaRPr lang="en-US" dirty="0" smtClean="0"/>
          </a:p>
          <a:p>
            <a:r>
              <a:rPr lang="en-US" dirty="0" smtClean="0"/>
              <a:t>Consistent Logo</a:t>
            </a:r>
          </a:p>
          <a:p>
            <a:endParaRPr lang="en-US" dirty="0"/>
          </a:p>
          <a:p>
            <a:r>
              <a:rPr lang="en-US" dirty="0" smtClean="0"/>
              <a:t>More Appealing text that is consistent throughout</a:t>
            </a:r>
          </a:p>
          <a:p>
            <a:endParaRPr lang="en-US" dirty="0"/>
          </a:p>
        </p:txBody>
      </p:sp>
      <p:sp>
        <p:nvSpPr>
          <p:cNvPr id="5" name="TextBox 4"/>
          <p:cNvSpPr txBox="1"/>
          <p:nvPr/>
        </p:nvSpPr>
        <p:spPr>
          <a:xfrm>
            <a:off x="527538" y="433754"/>
            <a:ext cx="1709507" cy="584775"/>
          </a:xfrm>
          <a:prstGeom prst="rect">
            <a:avLst/>
          </a:prstGeom>
          <a:noFill/>
        </p:spPr>
        <p:txBody>
          <a:bodyPr wrap="none" rtlCol="0">
            <a:spAutoFit/>
          </a:bodyPr>
          <a:lstStyle/>
          <a:p>
            <a:r>
              <a:rPr lang="en-US" sz="3200" b="1" dirty="0" smtClean="0"/>
              <a:t>All pages</a:t>
            </a:r>
            <a:endParaRPr lang="en-US" sz="3200" b="1" dirty="0"/>
          </a:p>
        </p:txBody>
      </p:sp>
      <p:sp>
        <p:nvSpPr>
          <p:cNvPr id="6" name="TextBox 5"/>
          <p:cNvSpPr txBox="1"/>
          <p:nvPr/>
        </p:nvSpPr>
        <p:spPr>
          <a:xfrm>
            <a:off x="7197638" y="1172308"/>
            <a:ext cx="4719059" cy="2308324"/>
          </a:xfrm>
          <a:prstGeom prst="rect">
            <a:avLst/>
          </a:prstGeom>
          <a:noFill/>
        </p:spPr>
        <p:txBody>
          <a:bodyPr wrap="square" rtlCol="0">
            <a:spAutoFit/>
          </a:bodyPr>
          <a:lstStyle/>
          <a:p>
            <a:r>
              <a:rPr lang="en-US" b="1" dirty="0" smtClean="0"/>
              <a:t>Future</a:t>
            </a:r>
            <a:endParaRPr lang="en-US" b="1" dirty="0"/>
          </a:p>
          <a:p>
            <a:r>
              <a:rPr lang="en-US" dirty="0" smtClean="0"/>
              <a:t>More slides about the organization. With music and video in boxes on page. </a:t>
            </a:r>
          </a:p>
          <a:p>
            <a:r>
              <a:rPr lang="en-US" dirty="0" smtClean="0"/>
              <a:t>Volunteer sign on </a:t>
            </a:r>
          </a:p>
          <a:p>
            <a:r>
              <a:rPr lang="en-US" dirty="0" smtClean="0"/>
              <a:t>Sponsor sign on with details about their students and future payments, current payment status etc.</a:t>
            </a:r>
          </a:p>
          <a:p>
            <a:r>
              <a:rPr lang="en-US" dirty="0" smtClean="0"/>
              <a:t>Well crowd sourcing capability – login to se</a:t>
            </a:r>
            <a:endParaRPr lang="en-US" dirty="0"/>
          </a:p>
        </p:txBody>
      </p:sp>
    </p:spTree>
    <p:extLst>
      <p:ext uri="{BB962C8B-B14F-4D97-AF65-F5344CB8AC3E}">
        <p14:creationId xmlns:p14="http://schemas.microsoft.com/office/powerpoint/2010/main" val="2296285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39971" y="1172308"/>
            <a:ext cx="5228492" cy="5632311"/>
          </a:xfrm>
          <a:prstGeom prst="rect">
            <a:avLst/>
          </a:prstGeom>
          <a:noFill/>
        </p:spPr>
        <p:txBody>
          <a:bodyPr wrap="square" rtlCol="0">
            <a:spAutoFit/>
          </a:bodyPr>
          <a:lstStyle/>
          <a:p>
            <a:r>
              <a:rPr lang="en-US" b="1" dirty="0" smtClean="0"/>
              <a:t>First pass by June</a:t>
            </a:r>
          </a:p>
          <a:p>
            <a:r>
              <a:rPr lang="en-US" dirty="0" smtClean="0"/>
              <a:t>Implement layout from pages 6 and 7 of this deck</a:t>
            </a:r>
          </a:p>
          <a:p>
            <a:pPr marL="285750" indent="-285750">
              <a:buFont typeface="Arial" panose="020B0604020202020204" pitchFamily="34" charset="0"/>
              <a:buChar char="•"/>
            </a:pPr>
            <a:r>
              <a:rPr lang="en-US" dirty="0" smtClean="0"/>
              <a:t>use our logo and simple name – </a:t>
            </a:r>
            <a:r>
              <a:rPr lang="en-US" dirty="0" err="1" smtClean="0"/>
              <a:t>stb</a:t>
            </a:r>
            <a:endParaRPr lang="en-US" dirty="0" smtClean="0"/>
          </a:p>
          <a:p>
            <a:pPr marL="285750" indent="-285750">
              <a:buFont typeface="Arial" panose="020B0604020202020204" pitchFamily="34" charset="0"/>
              <a:buChar char="•"/>
            </a:pPr>
            <a:r>
              <a:rPr lang="en-US" dirty="0" smtClean="0"/>
              <a:t>Simple message of who we are what we do</a:t>
            </a:r>
          </a:p>
          <a:p>
            <a:endParaRPr lang="en-US" dirty="0" smtClean="0"/>
          </a:p>
          <a:p>
            <a:r>
              <a:rPr lang="en-US" dirty="0" smtClean="0"/>
              <a:t>Use animation system from sandbox, include</a:t>
            </a:r>
          </a:p>
          <a:p>
            <a:pPr marL="285750" indent="-285750">
              <a:buFont typeface="Arial" panose="020B0604020202020204" pitchFamily="34" charset="0"/>
              <a:buChar char="•"/>
            </a:pPr>
            <a:r>
              <a:rPr lang="en-US" dirty="0" smtClean="0"/>
              <a:t>Dinner Information with Linkable content</a:t>
            </a:r>
          </a:p>
          <a:p>
            <a:pPr marL="285750" indent="-285750">
              <a:buFont typeface="Arial" panose="020B0604020202020204" pitchFamily="34" charset="0"/>
              <a:buChar char="•"/>
            </a:pPr>
            <a:r>
              <a:rPr lang="en-US" dirty="0" smtClean="0"/>
              <a:t>Request contributing </a:t>
            </a:r>
            <a:endParaRPr lang="en-US" dirty="0"/>
          </a:p>
          <a:p>
            <a:pPr marL="742950" lvl="1" indent="-285750">
              <a:buFont typeface="Arial" panose="020B0604020202020204" pitchFamily="34" charset="0"/>
              <a:buChar char="•"/>
            </a:pPr>
            <a:r>
              <a:rPr lang="en-US" dirty="0" smtClean="0"/>
              <a:t>Time – volunteer</a:t>
            </a:r>
          </a:p>
          <a:p>
            <a:pPr marL="742950" lvl="1" indent="-285750">
              <a:buFont typeface="Arial" panose="020B0604020202020204" pitchFamily="34" charset="0"/>
              <a:buChar char="•"/>
            </a:pPr>
            <a:r>
              <a:rPr lang="en-US" dirty="0" smtClean="0"/>
              <a:t>Funds for education or clean water(links)</a:t>
            </a:r>
          </a:p>
          <a:p>
            <a:pPr marL="285750" indent="-285750">
              <a:buFont typeface="Arial" panose="020B0604020202020204" pitchFamily="34" charset="0"/>
              <a:buChar char="•"/>
            </a:pPr>
            <a:r>
              <a:rPr lang="en-US" dirty="0" err="1" smtClean="0"/>
              <a:t>Fr</a:t>
            </a:r>
            <a:r>
              <a:rPr lang="en-US" dirty="0" smtClean="0"/>
              <a:t> Joe video from sandbox animation</a:t>
            </a:r>
          </a:p>
          <a:p>
            <a:pPr marL="285750" indent="-285750">
              <a:buFont typeface="Arial" panose="020B0604020202020204" pitchFamily="34" charset="0"/>
              <a:buChar char="•"/>
            </a:pPr>
            <a:r>
              <a:rPr lang="en-US" dirty="0" smtClean="0"/>
              <a:t>? Experiential Trips</a:t>
            </a:r>
          </a:p>
          <a:p>
            <a:pPr marL="285750" indent="-285750">
              <a:buFont typeface="Arial" panose="020B0604020202020204" pitchFamily="34" charset="0"/>
              <a:buChar char="•"/>
            </a:pPr>
            <a:r>
              <a:rPr lang="en-US" dirty="0" smtClean="0"/>
              <a:t>? Technology program</a:t>
            </a:r>
          </a:p>
          <a:p>
            <a:endParaRPr lang="en-US" dirty="0" smtClean="0"/>
          </a:p>
          <a:p>
            <a:endParaRPr lang="en-US" dirty="0" smtClean="0"/>
          </a:p>
          <a:p>
            <a:r>
              <a:rPr lang="en-US" dirty="0" smtClean="0"/>
              <a:t>Articles in the body / rest of page</a:t>
            </a:r>
          </a:p>
          <a:p>
            <a:r>
              <a:rPr lang="en-US" dirty="0"/>
              <a:t>	</a:t>
            </a:r>
            <a:r>
              <a:rPr lang="en-US" dirty="0" smtClean="0"/>
              <a:t>Education articles</a:t>
            </a:r>
          </a:p>
          <a:p>
            <a:r>
              <a:rPr lang="en-US" dirty="0"/>
              <a:t>	</a:t>
            </a:r>
            <a:r>
              <a:rPr lang="en-US" dirty="0" smtClean="0"/>
              <a:t>Water article</a:t>
            </a:r>
          </a:p>
          <a:p>
            <a:endParaRPr lang="en-US" dirty="0" smtClean="0"/>
          </a:p>
          <a:p>
            <a:r>
              <a:rPr lang="en-US" dirty="0" smtClean="0"/>
              <a:t>Very visible Area on page for donations</a:t>
            </a:r>
          </a:p>
        </p:txBody>
      </p:sp>
      <p:sp>
        <p:nvSpPr>
          <p:cNvPr id="5" name="TextBox 4"/>
          <p:cNvSpPr txBox="1"/>
          <p:nvPr/>
        </p:nvSpPr>
        <p:spPr>
          <a:xfrm>
            <a:off x="541826" y="0"/>
            <a:ext cx="3028778" cy="584775"/>
          </a:xfrm>
          <a:prstGeom prst="rect">
            <a:avLst/>
          </a:prstGeom>
          <a:noFill/>
        </p:spPr>
        <p:txBody>
          <a:bodyPr wrap="none" rtlCol="0">
            <a:spAutoFit/>
          </a:bodyPr>
          <a:lstStyle/>
          <a:p>
            <a:r>
              <a:rPr lang="en-US" sz="3200" b="1" dirty="0" smtClean="0"/>
              <a:t>Main page - Plan</a:t>
            </a:r>
            <a:endParaRPr lang="en-US" sz="3200" b="1" dirty="0"/>
          </a:p>
        </p:txBody>
      </p:sp>
      <p:sp>
        <p:nvSpPr>
          <p:cNvPr id="6" name="TextBox 5"/>
          <p:cNvSpPr txBox="1"/>
          <p:nvPr/>
        </p:nvSpPr>
        <p:spPr>
          <a:xfrm>
            <a:off x="5955325" y="1172308"/>
            <a:ext cx="5228492" cy="646331"/>
          </a:xfrm>
          <a:prstGeom prst="rect">
            <a:avLst/>
          </a:prstGeom>
          <a:noFill/>
        </p:spPr>
        <p:txBody>
          <a:bodyPr wrap="square" rtlCol="0">
            <a:spAutoFit/>
          </a:bodyPr>
          <a:lstStyle/>
          <a:p>
            <a:r>
              <a:rPr lang="en-US" b="1" dirty="0" smtClean="0"/>
              <a:t>Second Pass/ Ongoing</a:t>
            </a:r>
          </a:p>
          <a:p>
            <a:r>
              <a:rPr lang="en-US" dirty="0" smtClean="0"/>
              <a:t>Better logo area</a:t>
            </a:r>
            <a:endParaRPr lang="en-US" dirty="0"/>
          </a:p>
        </p:txBody>
      </p:sp>
      <p:pic>
        <p:nvPicPr>
          <p:cNvPr id="8" name="Picture 7"/>
          <p:cNvPicPr>
            <a:picLocks noChangeAspect="1"/>
          </p:cNvPicPr>
          <p:nvPr/>
        </p:nvPicPr>
        <p:blipFill>
          <a:blip r:embed="rId2"/>
          <a:stretch>
            <a:fillRect/>
          </a:stretch>
        </p:blipFill>
        <p:spPr>
          <a:xfrm>
            <a:off x="682138" y="575952"/>
            <a:ext cx="9772650" cy="571500"/>
          </a:xfrm>
          <a:prstGeom prst="rect">
            <a:avLst/>
          </a:prstGeom>
        </p:spPr>
      </p:pic>
    </p:spTree>
    <p:extLst>
      <p:ext uri="{BB962C8B-B14F-4D97-AF65-F5344CB8AC3E}">
        <p14:creationId xmlns:p14="http://schemas.microsoft.com/office/powerpoint/2010/main" val="49317417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p:cNvPicPr>
            <a:picLocks noChangeAspect="1"/>
          </p:cNvPicPr>
          <p:nvPr/>
        </p:nvPicPr>
        <p:blipFill>
          <a:blip r:embed="rId2"/>
          <a:stretch>
            <a:fillRect/>
          </a:stretch>
        </p:blipFill>
        <p:spPr>
          <a:xfrm>
            <a:off x="161344" y="989249"/>
            <a:ext cx="1953583" cy="1428764"/>
          </a:xfrm>
          <a:prstGeom prst="rect">
            <a:avLst/>
          </a:prstGeom>
        </p:spPr>
      </p:pic>
      <p:sp>
        <p:nvSpPr>
          <p:cNvPr id="5" name="TextBox 4"/>
          <p:cNvSpPr txBox="1"/>
          <p:nvPr/>
        </p:nvSpPr>
        <p:spPr>
          <a:xfrm>
            <a:off x="704269" y="110813"/>
            <a:ext cx="5826796" cy="584775"/>
          </a:xfrm>
          <a:prstGeom prst="rect">
            <a:avLst/>
          </a:prstGeom>
          <a:noFill/>
        </p:spPr>
        <p:txBody>
          <a:bodyPr wrap="square" rtlCol="0">
            <a:spAutoFit/>
          </a:bodyPr>
          <a:lstStyle/>
          <a:p>
            <a:r>
              <a:rPr lang="en-US" sz="3200" b="1" dirty="0" smtClean="0"/>
              <a:t>Main page – Layout part 1 of 3</a:t>
            </a:r>
            <a:endParaRPr lang="en-US" sz="3200" b="1" dirty="0"/>
          </a:p>
        </p:txBody>
      </p:sp>
      <p:pic>
        <p:nvPicPr>
          <p:cNvPr id="8" name="Picture 7"/>
          <p:cNvPicPr>
            <a:picLocks noChangeAspect="1"/>
          </p:cNvPicPr>
          <p:nvPr/>
        </p:nvPicPr>
        <p:blipFill>
          <a:blip r:embed="rId3"/>
          <a:stretch>
            <a:fillRect/>
          </a:stretch>
        </p:blipFill>
        <p:spPr>
          <a:xfrm>
            <a:off x="704269" y="2411138"/>
            <a:ext cx="10620956" cy="571500"/>
          </a:xfrm>
          <a:prstGeom prst="rect">
            <a:avLst/>
          </a:prstGeom>
        </p:spPr>
      </p:pic>
      <p:pic>
        <p:nvPicPr>
          <p:cNvPr id="2" name="Picture 1"/>
          <p:cNvPicPr>
            <a:picLocks noChangeAspect="1"/>
          </p:cNvPicPr>
          <p:nvPr/>
        </p:nvPicPr>
        <p:blipFill>
          <a:blip r:embed="rId4"/>
          <a:stretch>
            <a:fillRect/>
          </a:stretch>
        </p:blipFill>
        <p:spPr>
          <a:xfrm>
            <a:off x="704269" y="3054412"/>
            <a:ext cx="10611431" cy="3343275"/>
          </a:xfrm>
          <a:prstGeom prst="rect">
            <a:avLst/>
          </a:prstGeom>
        </p:spPr>
      </p:pic>
      <p:sp>
        <p:nvSpPr>
          <p:cNvPr id="3" name="TextBox 2"/>
          <p:cNvSpPr txBox="1"/>
          <p:nvPr/>
        </p:nvSpPr>
        <p:spPr>
          <a:xfrm>
            <a:off x="2002770" y="3640073"/>
            <a:ext cx="3213848" cy="1754326"/>
          </a:xfrm>
          <a:prstGeom prst="rect">
            <a:avLst/>
          </a:prstGeom>
          <a:noFill/>
        </p:spPr>
        <p:txBody>
          <a:bodyPr wrap="square" rtlCol="0">
            <a:spAutoFit/>
          </a:bodyPr>
          <a:lstStyle/>
          <a:p>
            <a:r>
              <a:rPr lang="en-US" dirty="0" smtClean="0">
                <a:solidFill>
                  <a:srgbClr val="FF0000"/>
                </a:solidFill>
              </a:rPr>
              <a:t>Slide with following elements</a:t>
            </a:r>
          </a:p>
          <a:p>
            <a:pPr marL="342900" indent="-342900">
              <a:buFont typeface="+mj-lt"/>
              <a:buAutoNum type="arabicPeriod"/>
            </a:pPr>
            <a:r>
              <a:rPr lang="en-US" i="1" u="sng" dirty="0" smtClean="0">
                <a:solidFill>
                  <a:srgbClr val="FF0000"/>
                </a:solidFill>
              </a:rPr>
              <a:t>Water picture and link</a:t>
            </a:r>
          </a:p>
          <a:p>
            <a:pPr marL="342900" indent="-342900">
              <a:buFont typeface="+mj-lt"/>
              <a:buAutoNum type="arabicPeriod"/>
            </a:pPr>
            <a:r>
              <a:rPr lang="en-US" dirty="0" smtClean="0">
                <a:solidFill>
                  <a:srgbClr val="FF0000"/>
                </a:solidFill>
              </a:rPr>
              <a:t>Education picture and link</a:t>
            </a:r>
          </a:p>
          <a:p>
            <a:pPr marL="342900" indent="-342900">
              <a:buFont typeface="+mj-lt"/>
              <a:buAutoNum type="arabicPeriod"/>
            </a:pPr>
            <a:r>
              <a:rPr lang="en-US" dirty="0" smtClean="0">
                <a:solidFill>
                  <a:srgbClr val="FF0000"/>
                </a:solidFill>
              </a:rPr>
              <a:t>Dinner information and link</a:t>
            </a:r>
          </a:p>
          <a:p>
            <a:pPr marL="342900" indent="-342900">
              <a:buFont typeface="+mj-lt"/>
              <a:buAutoNum type="arabicPeriod"/>
            </a:pPr>
            <a:r>
              <a:rPr lang="en-US" dirty="0" err="1" smtClean="0">
                <a:solidFill>
                  <a:srgbClr val="FF0000"/>
                </a:solidFill>
              </a:rPr>
              <a:t>Fr</a:t>
            </a:r>
            <a:r>
              <a:rPr lang="en-US" dirty="0" smtClean="0">
                <a:solidFill>
                  <a:srgbClr val="FF0000"/>
                </a:solidFill>
              </a:rPr>
              <a:t> Joe Video and link</a:t>
            </a:r>
          </a:p>
          <a:p>
            <a:pPr marL="342900" indent="-342900">
              <a:buFont typeface="+mj-lt"/>
              <a:buAutoNum type="arabicPeriod"/>
            </a:pPr>
            <a:endParaRPr lang="en-US" dirty="0">
              <a:solidFill>
                <a:srgbClr val="FF0000"/>
              </a:solidFill>
            </a:endParaRPr>
          </a:p>
        </p:txBody>
      </p:sp>
      <p:sp>
        <p:nvSpPr>
          <p:cNvPr id="9" name="TextBox 8"/>
          <p:cNvSpPr txBox="1"/>
          <p:nvPr/>
        </p:nvSpPr>
        <p:spPr>
          <a:xfrm>
            <a:off x="1940908" y="989249"/>
            <a:ext cx="9548812" cy="1261884"/>
          </a:xfrm>
          <a:prstGeom prst="rect">
            <a:avLst/>
          </a:prstGeom>
          <a:noFill/>
        </p:spPr>
        <p:txBody>
          <a:bodyPr wrap="square" rtlCol="0">
            <a:spAutoFit/>
          </a:bodyPr>
          <a:lstStyle/>
          <a:p>
            <a:r>
              <a:rPr lang="en-US" sz="4400" b="1" i="1" dirty="0" smtClean="0"/>
              <a:t>Share the Blessings </a:t>
            </a:r>
          </a:p>
          <a:p>
            <a:r>
              <a:rPr lang="en-US" sz="3200" b="1" dirty="0" smtClean="0"/>
              <a:t>Water and Education Programs for those in need!</a:t>
            </a:r>
            <a:endParaRPr lang="en-US" sz="3200" b="1" dirty="0"/>
          </a:p>
        </p:txBody>
      </p:sp>
      <p:grpSp>
        <p:nvGrpSpPr>
          <p:cNvPr id="12" name="Group 11"/>
          <p:cNvGrpSpPr/>
          <p:nvPr/>
        </p:nvGrpSpPr>
        <p:grpSpPr>
          <a:xfrm>
            <a:off x="9199014" y="1082128"/>
            <a:ext cx="2116686" cy="400110"/>
            <a:chOff x="10075314" y="733153"/>
            <a:chExt cx="2116686" cy="400110"/>
          </a:xfrm>
        </p:grpSpPr>
        <p:sp>
          <p:nvSpPr>
            <p:cNvPr id="10" name="TextBox 9"/>
            <p:cNvSpPr txBox="1"/>
            <p:nvPr/>
          </p:nvSpPr>
          <p:spPr>
            <a:xfrm>
              <a:off x="10075314" y="733153"/>
              <a:ext cx="811761" cy="400110"/>
            </a:xfrm>
            <a:prstGeom prst="rect">
              <a:avLst/>
            </a:prstGeom>
            <a:noFill/>
          </p:spPr>
          <p:txBody>
            <a:bodyPr wrap="none" rtlCol="0">
              <a:spAutoFit/>
            </a:bodyPr>
            <a:lstStyle/>
            <a:p>
              <a:r>
                <a:rPr lang="en-US" sz="1600" b="1" dirty="0" smtClean="0"/>
                <a:t>Search</a:t>
              </a:r>
              <a:r>
                <a:rPr lang="en-US" sz="2000" b="1" dirty="0" smtClean="0"/>
                <a:t> </a:t>
              </a:r>
              <a:endParaRPr lang="en-US" sz="2000" b="1" dirty="0"/>
            </a:p>
          </p:txBody>
        </p:sp>
        <p:sp>
          <p:nvSpPr>
            <p:cNvPr id="11" name="Rectangle 10"/>
            <p:cNvSpPr/>
            <p:nvPr/>
          </p:nvSpPr>
          <p:spPr>
            <a:xfrm>
              <a:off x="10887075" y="860540"/>
              <a:ext cx="1304925" cy="14672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26635757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p:cNvPicPr>
            <a:picLocks noChangeAspect="1"/>
          </p:cNvPicPr>
          <p:nvPr/>
        </p:nvPicPr>
        <p:blipFill>
          <a:blip r:embed="rId2"/>
          <a:stretch>
            <a:fillRect/>
          </a:stretch>
        </p:blipFill>
        <p:spPr>
          <a:xfrm>
            <a:off x="2538" y="772649"/>
            <a:ext cx="12189462" cy="3148488"/>
          </a:xfrm>
          <a:prstGeom prst="rect">
            <a:avLst/>
          </a:prstGeom>
        </p:spPr>
      </p:pic>
      <p:sp>
        <p:nvSpPr>
          <p:cNvPr id="5" name="TextBox 4"/>
          <p:cNvSpPr txBox="1"/>
          <p:nvPr/>
        </p:nvSpPr>
        <p:spPr>
          <a:xfrm>
            <a:off x="541826" y="0"/>
            <a:ext cx="5451877" cy="584775"/>
          </a:xfrm>
          <a:prstGeom prst="rect">
            <a:avLst/>
          </a:prstGeom>
          <a:noFill/>
        </p:spPr>
        <p:txBody>
          <a:bodyPr wrap="none" rtlCol="0">
            <a:spAutoFit/>
          </a:bodyPr>
          <a:lstStyle/>
          <a:p>
            <a:r>
              <a:rPr lang="en-US" sz="3200" b="1" dirty="0" smtClean="0"/>
              <a:t>Main page – Layout part 2 of 3 </a:t>
            </a:r>
            <a:endParaRPr lang="en-US" sz="3200" b="1" dirty="0"/>
          </a:p>
        </p:txBody>
      </p:sp>
      <p:sp>
        <p:nvSpPr>
          <p:cNvPr id="9" name="TextBox 8"/>
          <p:cNvSpPr txBox="1"/>
          <p:nvPr/>
        </p:nvSpPr>
        <p:spPr>
          <a:xfrm>
            <a:off x="888008" y="4697553"/>
            <a:ext cx="3748466" cy="1077218"/>
          </a:xfrm>
          <a:prstGeom prst="rect">
            <a:avLst/>
          </a:prstGeom>
          <a:noFill/>
        </p:spPr>
        <p:txBody>
          <a:bodyPr wrap="square" rtlCol="0">
            <a:spAutoFit/>
          </a:bodyPr>
          <a:lstStyle/>
          <a:p>
            <a:r>
              <a:rPr lang="en-US" sz="3200" b="1" dirty="0" smtClean="0"/>
              <a:t>Education Current </a:t>
            </a:r>
          </a:p>
          <a:p>
            <a:r>
              <a:rPr lang="en-US" sz="3200" b="1" dirty="0" smtClean="0"/>
              <a:t>Alumni Students</a:t>
            </a:r>
            <a:endParaRPr lang="en-US" sz="3200" b="1" dirty="0"/>
          </a:p>
        </p:txBody>
      </p:sp>
      <p:pic>
        <p:nvPicPr>
          <p:cNvPr id="4" name="Picture 3"/>
          <p:cNvPicPr>
            <a:picLocks noChangeAspect="1"/>
          </p:cNvPicPr>
          <p:nvPr/>
        </p:nvPicPr>
        <p:blipFill>
          <a:blip r:embed="rId3"/>
          <a:stretch>
            <a:fillRect/>
          </a:stretch>
        </p:blipFill>
        <p:spPr>
          <a:xfrm>
            <a:off x="5074666" y="4271972"/>
            <a:ext cx="6572250" cy="2533650"/>
          </a:xfrm>
          <a:prstGeom prst="rect">
            <a:avLst/>
          </a:prstGeom>
        </p:spPr>
      </p:pic>
      <p:pic>
        <p:nvPicPr>
          <p:cNvPr id="6" name="Picture 5"/>
          <p:cNvPicPr>
            <a:picLocks noChangeAspect="1"/>
          </p:cNvPicPr>
          <p:nvPr/>
        </p:nvPicPr>
        <p:blipFill>
          <a:blip r:embed="rId4"/>
          <a:stretch>
            <a:fillRect/>
          </a:stretch>
        </p:blipFill>
        <p:spPr>
          <a:xfrm>
            <a:off x="5251898" y="2079618"/>
            <a:ext cx="3316915" cy="1552575"/>
          </a:xfrm>
          <a:prstGeom prst="rect">
            <a:avLst/>
          </a:prstGeom>
        </p:spPr>
      </p:pic>
      <p:sp>
        <p:nvSpPr>
          <p:cNvPr id="12" name="TextBox 11"/>
          <p:cNvSpPr txBox="1"/>
          <p:nvPr/>
        </p:nvSpPr>
        <p:spPr>
          <a:xfrm>
            <a:off x="5266535" y="772649"/>
            <a:ext cx="6337737" cy="1077218"/>
          </a:xfrm>
          <a:prstGeom prst="rect">
            <a:avLst/>
          </a:prstGeom>
          <a:noFill/>
        </p:spPr>
        <p:txBody>
          <a:bodyPr wrap="square" rtlCol="0">
            <a:spAutoFit/>
          </a:bodyPr>
          <a:lstStyle/>
          <a:p>
            <a:r>
              <a:rPr lang="en-US" sz="3200" b="1" dirty="0" smtClean="0"/>
              <a:t>Retail ROI 2016 grant to Share the</a:t>
            </a:r>
          </a:p>
          <a:p>
            <a:r>
              <a:rPr lang="en-US" sz="3200" b="1" dirty="0" smtClean="0"/>
              <a:t>Blessings funds 2 wells for the year!</a:t>
            </a:r>
            <a:endParaRPr lang="en-US" sz="3200" b="1" dirty="0"/>
          </a:p>
        </p:txBody>
      </p:sp>
      <p:sp>
        <p:nvSpPr>
          <p:cNvPr id="7" name="TextBox 6"/>
          <p:cNvSpPr txBox="1"/>
          <p:nvPr/>
        </p:nvSpPr>
        <p:spPr>
          <a:xfrm>
            <a:off x="8568813" y="1962969"/>
            <a:ext cx="3364885" cy="1754326"/>
          </a:xfrm>
          <a:prstGeom prst="rect">
            <a:avLst/>
          </a:prstGeom>
          <a:noFill/>
        </p:spPr>
        <p:txBody>
          <a:bodyPr wrap="square" rtlCol="0">
            <a:spAutoFit/>
          </a:bodyPr>
          <a:lstStyle/>
          <a:p>
            <a:r>
              <a:rPr lang="en-US" dirty="0" smtClean="0"/>
              <a:t>Retail ROI 2016 donation to Share the Blessings enables us  to meet our annual goal of creating at least 2 clean water wells for the year.  Thanks Retail Orphan Initiative! </a:t>
            </a:r>
          </a:p>
        </p:txBody>
      </p:sp>
      <p:pic>
        <p:nvPicPr>
          <p:cNvPr id="15" name="Picture 14"/>
          <p:cNvPicPr>
            <a:picLocks noChangeAspect="1"/>
          </p:cNvPicPr>
          <p:nvPr/>
        </p:nvPicPr>
        <p:blipFill>
          <a:blip r:embed="rId5"/>
          <a:stretch>
            <a:fillRect/>
          </a:stretch>
        </p:blipFill>
        <p:spPr>
          <a:xfrm>
            <a:off x="401336" y="858308"/>
            <a:ext cx="4692312" cy="2773885"/>
          </a:xfrm>
          <a:prstGeom prst="rect">
            <a:avLst/>
          </a:prstGeom>
        </p:spPr>
      </p:pic>
    </p:spTree>
    <p:extLst>
      <p:ext uri="{BB962C8B-B14F-4D97-AF65-F5344CB8AC3E}">
        <p14:creationId xmlns:p14="http://schemas.microsoft.com/office/powerpoint/2010/main" val="312277030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541826" y="75708"/>
            <a:ext cx="5451877" cy="584775"/>
          </a:xfrm>
          <a:prstGeom prst="rect">
            <a:avLst/>
          </a:prstGeom>
          <a:noFill/>
        </p:spPr>
        <p:txBody>
          <a:bodyPr wrap="none" rtlCol="0">
            <a:spAutoFit/>
          </a:bodyPr>
          <a:lstStyle/>
          <a:p>
            <a:r>
              <a:rPr lang="en-US" sz="3200" b="1" dirty="0" smtClean="0"/>
              <a:t>Main page – Layout part 3 of 3 </a:t>
            </a:r>
            <a:endParaRPr lang="en-US" sz="3200" b="1" dirty="0"/>
          </a:p>
        </p:txBody>
      </p:sp>
      <p:sp>
        <p:nvSpPr>
          <p:cNvPr id="2" name="Rectangle 1"/>
          <p:cNvSpPr/>
          <p:nvPr/>
        </p:nvSpPr>
        <p:spPr>
          <a:xfrm>
            <a:off x="541826" y="891004"/>
            <a:ext cx="10673862" cy="2585323"/>
          </a:xfrm>
          <a:prstGeom prst="rect">
            <a:avLst/>
          </a:prstGeom>
        </p:spPr>
        <p:txBody>
          <a:bodyPr wrap="square">
            <a:spAutoFit/>
          </a:bodyPr>
          <a:lstStyle/>
          <a:p>
            <a:pPr algn="ctr"/>
            <a:r>
              <a:rPr lang="en-US" b="1" dirty="0">
                <a:solidFill>
                  <a:srgbClr val="444444"/>
                </a:solidFill>
                <a:latin typeface="Calibri" panose="020F0502020204030204" pitchFamily="34" charset="0"/>
              </a:rPr>
              <a:t>SHARE THE BLESSINGS. Providing clean water. Educating students. Building hope. </a:t>
            </a:r>
            <a:endParaRPr lang="en-US" dirty="0">
              <a:solidFill>
                <a:srgbClr val="444444"/>
              </a:solidFill>
              <a:latin typeface="Calibri" panose="020F0502020204030204" pitchFamily="34" charset="0"/>
            </a:endParaRPr>
          </a:p>
          <a:p>
            <a:r>
              <a:rPr lang="en-US" dirty="0">
                <a:solidFill>
                  <a:srgbClr val="444444"/>
                </a:solidFill>
                <a:latin typeface="Calibri" panose="020F0502020204030204" pitchFamily="34" charset="0"/>
              </a:rPr>
              <a:t> </a:t>
            </a:r>
          </a:p>
          <a:p>
            <a:r>
              <a:rPr lang="en-US" b="1" dirty="0">
                <a:solidFill>
                  <a:srgbClr val="444444"/>
                </a:solidFill>
                <a:latin typeface="Calibri" panose="020F0502020204030204" pitchFamily="34" charset="0"/>
              </a:rPr>
              <a:t>Education: Hope for Tomorrow.</a:t>
            </a:r>
            <a:r>
              <a:rPr lang="en-US" dirty="0">
                <a:solidFill>
                  <a:srgbClr val="444444"/>
                </a:solidFill>
                <a:latin typeface="Calibri" panose="020F0502020204030204" pitchFamily="34" charset="0"/>
              </a:rPr>
              <a:t> Since 2002, Share the Blessings has provided tuition scholarships to primary, secondary, university and seminary students in Uganda. Our graduates have gone on to serve as teachers, engineers, shop owners, park rangers and Catholic priests. We currently sponsor 40 orphaned or at-risk students throughout Uganda and invite you to consider serving as an individual student sponsor.  </a:t>
            </a:r>
          </a:p>
          <a:p>
            <a:pPr algn="ctr"/>
            <a:r>
              <a:rPr lang="en-US" dirty="0">
                <a:solidFill>
                  <a:srgbClr val="444444"/>
                </a:solidFill>
                <a:latin typeface="Calibri" panose="020F0502020204030204" pitchFamily="34" charset="0"/>
              </a:rPr>
              <a:t> </a:t>
            </a:r>
          </a:p>
          <a:p>
            <a:r>
              <a:rPr lang="en-US" dirty="0">
                <a:solidFill>
                  <a:srgbClr val="444444"/>
                </a:solidFill>
                <a:latin typeface="Calibri" panose="020F0502020204030204" pitchFamily="34" charset="0"/>
              </a:rPr>
              <a:t>"By wisdom a house is built, and by understanding it is established; and by knowledge</a:t>
            </a:r>
            <a:br>
              <a:rPr lang="en-US" dirty="0">
                <a:solidFill>
                  <a:srgbClr val="444444"/>
                </a:solidFill>
                <a:latin typeface="Calibri" panose="020F0502020204030204" pitchFamily="34" charset="0"/>
              </a:rPr>
            </a:br>
            <a:r>
              <a:rPr lang="en-US" dirty="0">
                <a:solidFill>
                  <a:srgbClr val="444444"/>
                </a:solidFill>
                <a:latin typeface="Calibri" panose="020F0502020204030204" pitchFamily="34" charset="0"/>
              </a:rPr>
              <a:t>the rooms are filled with all precious and pleasant riches."  Proverbs 24:3-4</a:t>
            </a:r>
            <a:endParaRPr lang="en-US" b="0" i="0" dirty="0">
              <a:solidFill>
                <a:srgbClr val="444444"/>
              </a:solidFill>
              <a:effectLst/>
              <a:latin typeface="Calibri" panose="020F0502020204030204" pitchFamily="34" charset="0"/>
            </a:endParaRPr>
          </a:p>
        </p:txBody>
      </p:sp>
      <p:pic>
        <p:nvPicPr>
          <p:cNvPr id="3" name="Picture 2"/>
          <p:cNvPicPr>
            <a:picLocks noChangeAspect="1"/>
          </p:cNvPicPr>
          <p:nvPr/>
        </p:nvPicPr>
        <p:blipFill>
          <a:blip r:embed="rId2"/>
          <a:stretch>
            <a:fillRect/>
          </a:stretch>
        </p:blipFill>
        <p:spPr>
          <a:xfrm>
            <a:off x="9066228" y="3647544"/>
            <a:ext cx="2925227" cy="3068538"/>
          </a:xfrm>
          <a:prstGeom prst="rect">
            <a:avLst/>
          </a:prstGeom>
        </p:spPr>
      </p:pic>
      <p:pic>
        <p:nvPicPr>
          <p:cNvPr id="13" name="Picture 12"/>
          <p:cNvPicPr>
            <a:picLocks noChangeAspect="1"/>
          </p:cNvPicPr>
          <p:nvPr/>
        </p:nvPicPr>
        <p:blipFill>
          <a:blip r:embed="rId3"/>
          <a:stretch>
            <a:fillRect/>
          </a:stretch>
        </p:blipFill>
        <p:spPr>
          <a:xfrm>
            <a:off x="230443" y="3698712"/>
            <a:ext cx="9344025" cy="3032953"/>
          </a:xfrm>
          <a:prstGeom prst="rect">
            <a:avLst/>
          </a:prstGeom>
        </p:spPr>
      </p:pic>
      <p:sp>
        <p:nvSpPr>
          <p:cNvPr id="14" name="Rectangle 13"/>
          <p:cNvSpPr/>
          <p:nvPr/>
        </p:nvSpPr>
        <p:spPr>
          <a:xfrm>
            <a:off x="1211238" y="3893263"/>
            <a:ext cx="1456874" cy="369332"/>
          </a:xfrm>
          <a:prstGeom prst="rect">
            <a:avLst/>
          </a:prstGeom>
        </p:spPr>
        <p:txBody>
          <a:bodyPr wrap="none">
            <a:spAutoFit/>
          </a:bodyPr>
          <a:lstStyle/>
          <a:p>
            <a:r>
              <a:rPr lang="en-US" b="1" dirty="0" smtClean="0"/>
              <a:t>Donate Now!</a:t>
            </a:r>
            <a:endParaRPr lang="en-US" dirty="0"/>
          </a:p>
        </p:txBody>
      </p:sp>
      <p:sp>
        <p:nvSpPr>
          <p:cNvPr id="15" name="Rectangle 14"/>
          <p:cNvSpPr/>
          <p:nvPr/>
        </p:nvSpPr>
        <p:spPr>
          <a:xfrm>
            <a:off x="5061043" y="3893263"/>
            <a:ext cx="4005185" cy="2308324"/>
          </a:xfrm>
          <a:prstGeom prst="rect">
            <a:avLst/>
          </a:prstGeom>
        </p:spPr>
        <p:txBody>
          <a:bodyPr wrap="square">
            <a:spAutoFit/>
          </a:bodyPr>
          <a:lstStyle/>
          <a:p>
            <a:r>
              <a:rPr lang="en-US" b="1" dirty="0" smtClean="0"/>
              <a:t>Volunteer</a:t>
            </a:r>
          </a:p>
          <a:p>
            <a:endParaRPr lang="en-US" b="1" dirty="0"/>
          </a:p>
          <a:p>
            <a:r>
              <a:rPr lang="en-US" b="1" dirty="0" smtClean="0"/>
              <a:t>Provide your most precious gift your time! If you are able to share your time, please contact us and let us know how. Start by first registering and then complete our contact form letting us know how you would like to help. </a:t>
            </a:r>
            <a:endParaRPr lang="en-US" dirty="0"/>
          </a:p>
        </p:txBody>
      </p:sp>
      <p:pic>
        <p:nvPicPr>
          <p:cNvPr id="16" name="Picture 15"/>
          <p:cNvPicPr>
            <a:picLocks noChangeAspect="1"/>
          </p:cNvPicPr>
          <p:nvPr/>
        </p:nvPicPr>
        <p:blipFill>
          <a:blip r:embed="rId4"/>
          <a:stretch>
            <a:fillRect/>
          </a:stretch>
        </p:blipFill>
        <p:spPr>
          <a:xfrm>
            <a:off x="658410" y="4686810"/>
            <a:ext cx="2562529" cy="930345"/>
          </a:xfrm>
          <a:prstGeom prst="rect">
            <a:avLst/>
          </a:prstGeom>
        </p:spPr>
      </p:pic>
    </p:spTree>
    <p:extLst>
      <p:ext uri="{BB962C8B-B14F-4D97-AF65-F5344CB8AC3E}">
        <p14:creationId xmlns:p14="http://schemas.microsoft.com/office/powerpoint/2010/main" val="357134105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511623" y="1481136"/>
            <a:ext cx="4250715" cy="3693319"/>
          </a:xfrm>
          <a:prstGeom prst="rect">
            <a:avLst/>
          </a:prstGeom>
          <a:noFill/>
        </p:spPr>
        <p:txBody>
          <a:bodyPr wrap="none" rtlCol="0">
            <a:spAutoFit/>
          </a:bodyPr>
          <a:lstStyle/>
          <a:p>
            <a:r>
              <a:rPr lang="en-US" b="1" dirty="0"/>
              <a:t>First pass by June</a:t>
            </a:r>
          </a:p>
          <a:p>
            <a:r>
              <a:rPr lang="en-US" dirty="0" smtClean="0"/>
              <a:t>Pages(sub menu items)</a:t>
            </a:r>
          </a:p>
          <a:p>
            <a:pPr marL="285750" indent="-285750">
              <a:buFont typeface="Arial" panose="020B0604020202020204" pitchFamily="34" charset="0"/>
              <a:buChar char="•"/>
            </a:pPr>
            <a:r>
              <a:rPr lang="en-US" dirty="0" smtClean="0"/>
              <a:t>Description of the water program</a:t>
            </a:r>
          </a:p>
          <a:p>
            <a:pPr marL="742950" lvl="1" indent="-285750">
              <a:buFont typeface="Arial" panose="020B0604020202020204" pitchFamily="34" charset="0"/>
              <a:buChar char="•"/>
            </a:pPr>
            <a:r>
              <a:rPr lang="en-US" dirty="0" smtClean="0"/>
              <a:t>Annual goal</a:t>
            </a:r>
          </a:p>
          <a:p>
            <a:pPr marL="742950" lvl="1" indent="-285750">
              <a:buFont typeface="Arial" panose="020B0604020202020204" pitchFamily="34" charset="0"/>
              <a:buChar char="•"/>
            </a:pPr>
            <a:r>
              <a:rPr lang="en-US" dirty="0" smtClean="0"/>
              <a:t>Status </a:t>
            </a:r>
            <a:r>
              <a:rPr lang="en-US" dirty="0"/>
              <a:t>for this year</a:t>
            </a:r>
          </a:p>
          <a:p>
            <a:pPr marL="742950" lvl="1" indent="-285750">
              <a:buFont typeface="Arial" panose="020B0604020202020204" pitchFamily="34" charset="0"/>
              <a:buChar char="•"/>
            </a:pPr>
            <a:r>
              <a:rPr lang="en-US" dirty="0" smtClean="0"/>
              <a:t>Retail </a:t>
            </a:r>
            <a:r>
              <a:rPr lang="en-US" dirty="0"/>
              <a:t>ROI Article</a:t>
            </a:r>
          </a:p>
          <a:p>
            <a:pPr marL="742950" lvl="1" indent="-285750">
              <a:buFont typeface="Arial" panose="020B0604020202020204" pitchFamily="34" charset="0"/>
              <a:buChar char="•"/>
            </a:pPr>
            <a:endParaRPr lang="en-US" dirty="0" smtClean="0"/>
          </a:p>
          <a:p>
            <a:endParaRPr lang="en-US" dirty="0" smtClean="0"/>
          </a:p>
          <a:p>
            <a:pPr marL="285750" indent="-285750">
              <a:buFont typeface="Arial" panose="020B0604020202020204" pitchFamily="34" charset="0"/>
              <a:buChar char="•"/>
            </a:pPr>
            <a:r>
              <a:rPr lang="en-US" dirty="0" smtClean="0"/>
              <a:t>Pictures showing the process</a:t>
            </a:r>
          </a:p>
          <a:p>
            <a:pPr marL="742950" lvl="1" indent="-285750">
              <a:buFont typeface="Arial" panose="020B0604020202020204" pitchFamily="34" charset="0"/>
              <a:buChar char="•"/>
            </a:pPr>
            <a:r>
              <a:rPr lang="en-US" dirty="0" smtClean="0"/>
              <a:t>Show plaque, tell can donate a well</a:t>
            </a:r>
          </a:p>
          <a:p>
            <a:pPr marL="285750" indent="-285750">
              <a:buFont typeface="Arial" panose="020B0604020202020204" pitchFamily="34" charset="0"/>
              <a:buChar char="•"/>
            </a:pPr>
            <a:endParaRPr lang="en-US" dirty="0" smtClean="0"/>
          </a:p>
          <a:p>
            <a:pPr marL="285750" indent="-285750">
              <a:buFont typeface="Arial" panose="020B0604020202020204" pitchFamily="34" charset="0"/>
              <a:buChar char="•"/>
            </a:pPr>
            <a:r>
              <a:rPr lang="en-US" dirty="0" smtClean="0"/>
              <a:t>Article on ways to fund a well</a:t>
            </a:r>
          </a:p>
          <a:p>
            <a:pPr marL="285750" indent="-285750">
              <a:buFont typeface="Arial" panose="020B0604020202020204" pitchFamily="34" charset="0"/>
              <a:buChar char="•"/>
            </a:pPr>
            <a:endParaRPr lang="en-US" dirty="0" smtClean="0"/>
          </a:p>
        </p:txBody>
      </p:sp>
      <p:sp>
        <p:nvSpPr>
          <p:cNvPr id="5" name="TextBox 4"/>
          <p:cNvSpPr txBox="1"/>
          <p:nvPr/>
        </p:nvSpPr>
        <p:spPr>
          <a:xfrm>
            <a:off x="332311" y="30553"/>
            <a:ext cx="2304670" cy="584775"/>
          </a:xfrm>
          <a:prstGeom prst="rect">
            <a:avLst/>
          </a:prstGeom>
          <a:noFill/>
        </p:spPr>
        <p:txBody>
          <a:bodyPr wrap="none" rtlCol="0">
            <a:spAutoFit/>
          </a:bodyPr>
          <a:lstStyle/>
          <a:p>
            <a:r>
              <a:rPr lang="en-US" sz="3200" b="1" dirty="0" smtClean="0"/>
              <a:t>Water pages</a:t>
            </a:r>
            <a:endParaRPr lang="en-US" sz="3200" b="1" dirty="0"/>
          </a:p>
        </p:txBody>
      </p:sp>
      <p:sp>
        <p:nvSpPr>
          <p:cNvPr id="6" name="TextBox 5"/>
          <p:cNvSpPr txBox="1"/>
          <p:nvPr/>
        </p:nvSpPr>
        <p:spPr>
          <a:xfrm>
            <a:off x="6740770" y="1348155"/>
            <a:ext cx="3604064" cy="1200329"/>
          </a:xfrm>
          <a:prstGeom prst="rect">
            <a:avLst/>
          </a:prstGeom>
          <a:noFill/>
        </p:spPr>
        <p:txBody>
          <a:bodyPr wrap="none" rtlCol="0">
            <a:spAutoFit/>
          </a:bodyPr>
          <a:lstStyle/>
          <a:p>
            <a:r>
              <a:rPr lang="en-US" b="1" dirty="0" smtClean="0"/>
              <a:t>Second Pass</a:t>
            </a:r>
          </a:p>
          <a:p>
            <a:r>
              <a:rPr lang="en-US" dirty="0" smtClean="0"/>
              <a:t>Table of wells and when constructed</a:t>
            </a:r>
          </a:p>
          <a:p>
            <a:r>
              <a:rPr lang="en-US" dirty="0" smtClean="0"/>
              <a:t>What got us started with water</a:t>
            </a:r>
            <a:endParaRPr lang="en-US" dirty="0"/>
          </a:p>
          <a:p>
            <a:r>
              <a:rPr lang="en-US" dirty="0" smtClean="0"/>
              <a:t>Well process </a:t>
            </a:r>
            <a:endParaRPr lang="en-US" dirty="0"/>
          </a:p>
        </p:txBody>
      </p:sp>
      <p:pic>
        <p:nvPicPr>
          <p:cNvPr id="2" name="Picture 1"/>
          <p:cNvPicPr>
            <a:picLocks noChangeAspect="1"/>
          </p:cNvPicPr>
          <p:nvPr/>
        </p:nvPicPr>
        <p:blipFill>
          <a:blip r:embed="rId2"/>
          <a:stretch>
            <a:fillRect/>
          </a:stretch>
        </p:blipFill>
        <p:spPr>
          <a:xfrm>
            <a:off x="5254755" y="3706289"/>
            <a:ext cx="1903277" cy="2277369"/>
          </a:xfrm>
          <a:prstGeom prst="rect">
            <a:avLst/>
          </a:prstGeom>
        </p:spPr>
      </p:pic>
      <p:pic>
        <p:nvPicPr>
          <p:cNvPr id="3" name="Picture 2"/>
          <p:cNvPicPr>
            <a:picLocks noChangeAspect="1"/>
          </p:cNvPicPr>
          <p:nvPr/>
        </p:nvPicPr>
        <p:blipFill>
          <a:blip r:embed="rId3"/>
          <a:stretch>
            <a:fillRect/>
          </a:stretch>
        </p:blipFill>
        <p:spPr>
          <a:xfrm>
            <a:off x="5212833" y="1481136"/>
            <a:ext cx="1339995" cy="1592073"/>
          </a:xfrm>
          <a:prstGeom prst="rect">
            <a:avLst/>
          </a:prstGeom>
        </p:spPr>
      </p:pic>
      <p:pic>
        <p:nvPicPr>
          <p:cNvPr id="7" name="Picture 6"/>
          <p:cNvPicPr>
            <a:picLocks noChangeAspect="1"/>
          </p:cNvPicPr>
          <p:nvPr/>
        </p:nvPicPr>
        <p:blipFill>
          <a:blip r:embed="rId4"/>
          <a:stretch>
            <a:fillRect/>
          </a:stretch>
        </p:blipFill>
        <p:spPr>
          <a:xfrm>
            <a:off x="8194971" y="3352797"/>
            <a:ext cx="3279190" cy="2462911"/>
          </a:xfrm>
          <a:prstGeom prst="rect">
            <a:avLst/>
          </a:prstGeom>
        </p:spPr>
      </p:pic>
      <p:pic>
        <p:nvPicPr>
          <p:cNvPr id="8" name="Picture 7"/>
          <p:cNvPicPr>
            <a:picLocks noChangeAspect="1"/>
          </p:cNvPicPr>
          <p:nvPr/>
        </p:nvPicPr>
        <p:blipFill>
          <a:blip r:embed="rId5"/>
          <a:stretch>
            <a:fillRect/>
          </a:stretch>
        </p:blipFill>
        <p:spPr>
          <a:xfrm>
            <a:off x="339970" y="618420"/>
            <a:ext cx="9744075" cy="542925"/>
          </a:xfrm>
          <a:prstGeom prst="rect">
            <a:avLst/>
          </a:prstGeom>
        </p:spPr>
      </p:pic>
    </p:spTree>
    <p:extLst>
      <p:ext uri="{BB962C8B-B14F-4D97-AF65-F5344CB8AC3E}">
        <p14:creationId xmlns:p14="http://schemas.microsoft.com/office/powerpoint/2010/main" val="414584956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2"/>
          <a:stretch>
            <a:fillRect/>
          </a:stretch>
        </p:blipFill>
        <p:spPr>
          <a:xfrm>
            <a:off x="970884" y="618420"/>
            <a:ext cx="11089462" cy="2118212"/>
          </a:xfrm>
          <a:prstGeom prst="rect">
            <a:avLst/>
          </a:prstGeom>
        </p:spPr>
      </p:pic>
      <p:sp>
        <p:nvSpPr>
          <p:cNvPr id="5" name="TextBox 4"/>
          <p:cNvSpPr txBox="1"/>
          <p:nvPr/>
        </p:nvSpPr>
        <p:spPr>
          <a:xfrm>
            <a:off x="554815" y="135920"/>
            <a:ext cx="2944396" cy="584775"/>
          </a:xfrm>
          <a:prstGeom prst="rect">
            <a:avLst/>
          </a:prstGeom>
          <a:noFill/>
        </p:spPr>
        <p:txBody>
          <a:bodyPr wrap="none" rtlCol="0">
            <a:spAutoFit/>
          </a:bodyPr>
          <a:lstStyle/>
          <a:p>
            <a:r>
              <a:rPr lang="en-US" sz="3200" b="1" dirty="0" smtClean="0"/>
              <a:t>Education pages</a:t>
            </a:r>
            <a:endParaRPr lang="en-US" sz="3200" b="1" dirty="0"/>
          </a:p>
        </p:txBody>
      </p:sp>
      <p:sp>
        <p:nvSpPr>
          <p:cNvPr id="6" name="TextBox 5"/>
          <p:cNvSpPr txBox="1"/>
          <p:nvPr/>
        </p:nvSpPr>
        <p:spPr>
          <a:xfrm>
            <a:off x="6256695" y="1677526"/>
            <a:ext cx="5228492" cy="2308324"/>
          </a:xfrm>
          <a:prstGeom prst="rect">
            <a:avLst/>
          </a:prstGeom>
          <a:noFill/>
        </p:spPr>
        <p:txBody>
          <a:bodyPr wrap="square" rtlCol="0">
            <a:spAutoFit/>
          </a:bodyPr>
          <a:lstStyle/>
          <a:p>
            <a:r>
              <a:rPr lang="en-US" b="1" dirty="0" smtClean="0"/>
              <a:t>Second Pass Ongoing</a:t>
            </a:r>
          </a:p>
          <a:p>
            <a:endParaRPr lang="en-US" b="1" dirty="0" smtClean="0"/>
          </a:p>
          <a:p>
            <a:r>
              <a:rPr lang="en-US" dirty="0" smtClean="0"/>
              <a:t>Explain school year</a:t>
            </a:r>
          </a:p>
          <a:p>
            <a:r>
              <a:rPr lang="en-US" dirty="0" smtClean="0"/>
              <a:t>Explain how sponsorship works</a:t>
            </a:r>
          </a:p>
          <a:p>
            <a:r>
              <a:rPr lang="en-US" dirty="0" smtClean="0"/>
              <a:t>Our Student Menu item</a:t>
            </a:r>
          </a:p>
          <a:p>
            <a:pPr marL="285750" indent="-285750">
              <a:buFont typeface="Arial" panose="020B0604020202020204" pitchFamily="34" charset="0"/>
              <a:buChar char="•"/>
            </a:pPr>
            <a:r>
              <a:rPr lang="en-US" dirty="0" smtClean="0"/>
              <a:t>Animation with headshot of each student</a:t>
            </a:r>
          </a:p>
          <a:p>
            <a:pPr marL="285750" indent="-285750">
              <a:buFont typeface="Arial" panose="020B0604020202020204" pitchFamily="34" charset="0"/>
              <a:buChar char="•"/>
            </a:pPr>
            <a:r>
              <a:rPr lang="en-US" dirty="0" smtClean="0"/>
              <a:t>Status </a:t>
            </a:r>
            <a:r>
              <a:rPr lang="en-US" dirty="0"/>
              <a:t>of each student in the animation</a:t>
            </a:r>
          </a:p>
          <a:p>
            <a:r>
              <a:rPr lang="en-US" dirty="0" smtClean="0"/>
              <a:t>Ability to sponsor a student from the site</a:t>
            </a:r>
          </a:p>
        </p:txBody>
      </p:sp>
      <p:sp>
        <p:nvSpPr>
          <p:cNvPr id="7" name="TextBox 6"/>
          <p:cNvSpPr txBox="1"/>
          <p:nvPr/>
        </p:nvSpPr>
        <p:spPr>
          <a:xfrm>
            <a:off x="762849" y="1489268"/>
            <a:ext cx="5285811" cy="5909310"/>
          </a:xfrm>
          <a:prstGeom prst="rect">
            <a:avLst/>
          </a:prstGeom>
          <a:noFill/>
        </p:spPr>
        <p:txBody>
          <a:bodyPr wrap="square" rtlCol="0">
            <a:spAutoFit/>
          </a:bodyPr>
          <a:lstStyle/>
          <a:p>
            <a:r>
              <a:rPr lang="en-US" b="1" dirty="0"/>
              <a:t>First pass by </a:t>
            </a:r>
            <a:r>
              <a:rPr lang="en-US" b="1" dirty="0" smtClean="0"/>
              <a:t>June</a:t>
            </a:r>
          </a:p>
          <a:p>
            <a:endParaRPr lang="en-US" b="1" dirty="0"/>
          </a:p>
          <a:p>
            <a:r>
              <a:rPr lang="en-US" dirty="0" smtClean="0"/>
              <a:t> </a:t>
            </a:r>
          </a:p>
          <a:p>
            <a:pPr marL="285750" indent="-285750">
              <a:buFont typeface="Arial" panose="020B0604020202020204" pitchFamily="34" charset="0"/>
              <a:buChar char="•"/>
            </a:pPr>
            <a:r>
              <a:rPr lang="en-US" dirty="0" smtClean="0"/>
              <a:t>Our students --- change to sponsor program</a:t>
            </a:r>
          </a:p>
          <a:p>
            <a:pPr marL="742950" lvl="1" indent="-285750">
              <a:buFont typeface="Arial" panose="020B0604020202020204" pitchFamily="34" charset="0"/>
              <a:buChar char="•"/>
            </a:pPr>
            <a:r>
              <a:rPr lang="en-US" dirty="0" smtClean="0"/>
              <a:t>Ability to email / contact Education chair</a:t>
            </a:r>
          </a:p>
          <a:p>
            <a:pPr marL="742950" lvl="1" indent="-285750">
              <a:buFont typeface="Arial" panose="020B0604020202020204" pitchFamily="34" charset="0"/>
              <a:buChar char="•"/>
            </a:pPr>
            <a:r>
              <a:rPr lang="en-US" dirty="0" smtClean="0"/>
              <a:t>Better description of sponsorship program with pictures</a:t>
            </a:r>
          </a:p>
          <a:p>
            <a:pPr marL="285750" indent="-285750">
              <a:buFont typeface="Arial" panose="020B0604020202020204" pitchFamily="34" charset="0"/>
              <a:buChar char="•"/>
            </a:pPr>
            <a:r>
              <a:rPr lang="en-US" dirty="0" smtClean="0"/>
              <a:t>Education Goal Program has multiple facets</a:t>
            </a:r>
          </a:p>
          <a:p>
            <a:pPr marL="742950" lvl="1" indent="-285750">
              <a:buFont typeface="Arial" panose="020B0604020202020204" pitchFamily="34" charset="0"/>
              <a:buChar char="•"/>
            </a:pPr>
            <a:r>
              <a:rPr lang="en-US" dirty="0" smtClean="0"/>
              <a:t>Provide Education in Majority World – currently Uganda</a:t>
            </a:r>
          </a:p>
          <a:p>
            <a:pPr marL="1200150" lvl="2" indent="-285750">
              <a:buFont typeface="Arial" panose="020B0604020202020204" pitchFamily="34" charset="0"/>
              <a:buChar char="•"/>
            </a:pPr>
            <a:r>
              <a:rPr lang="en-US" dirty="0" smtClean="0"/>
              <a:t>Support Child Education</a:t>
            </a:r>
          </a:p>
          <a:p>
            <a:pPr marL="1200150" lvl="2" indent="-285750">
              <a:buFont typeface="Arial" panose="020B0604020202020204" pitchFamily="34" charset="0"/>
              <a:buChar char="•"/>
            </a:pPr>
            <a:r>
              <a:rPr lang="en-US" dirty="0" smtClean="0"/>
              <a:t>Support Religious Education</a:t>
            </a:r>
          </a:p>
          <a:p>
            <a:pPr marL="1200150" lvl="2" indent="-285750">
              <a:buFont typeface="Arial" panose="020B0604020202020204" pitchFamily="34" charset="0"/>
              <a:buChar char="•"/>
            </a:pPr>
            <a:r>
              <a:rPr lang="en-US" dirty="0" smtClean="0"/>
              <a:t>Provide refurbished technology</a:t>
            </a:r>
          </a:p>
          <a:p>
            <a:pPr marL="742950" lvl="1" indent="-285750">
              <a:buFont typeface="Arial" panose="020B0604020202020204" pitchFamily="34" charset="0"/>
              <a:buChar char="•"/>
            </a:pPr>
            <a:r>
              <a:rPr lang="en-US" dirty="0" smtClean="0"/>
              <a:t>Provide Education for Minority</a:t>
            </a:r>
          </a:p>
          <a:p>
            <a:pPr marL="1200150" lvl="2" indent="-285750">
              <a:buFont typeface="Arial" panose="020B0604020202020204" pitchFamily="34" charset="0"/>
              <a:buChar char="•"/>
            </a:pPr>
            <a:r>
              <a:rPr lang="en-US" dirty="0" smtClean="0"/>
              <a:t>Dinner</a:t>
            </a:r>
          </a:p>
          <a:p>
            <a:pPr marL="1200150" lvl="2" indent="-285750">
              <a:buFont typeface="Arial" panose="020B0604020202020204" pitchFamily="34" charset="0"/>
              <a:buChar char="•"/>
            </a:pPr>
            <a:r>
              <a:rPr lang="en-US" dirty="0" smtClean="0"/>
              <a:t>School Visit</a:t>
            </a:r>
          </a:p>
          <a:p>
            <a:pPr marL="1200150" lvl="2" indent="-285750">
              <a:buFont typeface="Arial" panose="020B0604020202020204" pitchFamily="34" charset="0"/>
              <a:buChar char="•"/>
            </a:pPr>
            <a:r>
              <a:rPr lang="en-US" dirty="0" smtClean="0"/>
              <a:t>Church Visit</a:t>
            </a:r>
          </a:p>
          <a:p>
            <a:pPr marL="1200150" lvl="2" indent="-285750">
              <a:buFont typeface="Arial" panose="020B0604020202020204" pitchFamily="34" charset="0"/>
              <a:buChar char="•"/>
            </a:pPr>
            <a:r>
              <a:rPr lang="en-US" dirty="0" smtClean="0"/>
              <a:t>We visit groups of all sizes to provide awareness</a:t>
            </a:r>
          </a:p>
          <a:p>
            <a:pPr marL="1200150" lvl="2" indent="-285750">
              <a:buFont typeface="Arial" panose="020B0604020202020204" pitchFamily="34" charset="0"/>
              <a:buChar char="•"/>
            </a:pPr>
            <a:endParaRPr lang="en-US" dirty="0" smtClean="0"/>
          </a:p>
          <a:p>
            <a:endParaRPr lang="en-US" dirty="0" smtClean="0"/>
          </a:p>
        </p:txBody>
      </p:sp>
    </p:spTree>
    <p:extLst>
      <p:ext uri="{BB962C8B-B14F-4D97-AF65-F5344CB8AC3E}">
        <p14:creationId xmlns:p14="http://schemas.microsoft.com/office/powerpoint/2010/main" val="143999008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Sample web site www.earthday.org</a:t>
            </a:r>
            <a:endParaRPr lang="en-US" dirty="0"/>
          </a:p>
        </p:txBody>
      </p:sp>
      <p:pic>
        <p:nvPicPr>
          <p:cNvPr id="4" name="Content Placeholder 3"/>
          <p:cNvPicPr>
            <a:picLocks noGrp="1" noChangeAspect="1"/>
          </p:cNvPicPr>
          <p:nvPr>
            <p:ph idx="1"/>
          </p:nvPr>
        </p:nvPicPr>
        <p:blipFill>
          <a:blip r:embed="rId2"/>
          <a:stretch>
            <a:fillRect/>
          </a:stretch>
        </p:blipFill>
        <p:spPr>
          <a:xfrm>
            <a:off x="2226255" y="1825625"/>
            <a:ext cx="7739489" cy="4351338"/>
          </a:xfrm>
          <a:prstGeom prst="rect">
            <a:avLst/>
          </a:prstGeom>
        </p:spPr>
      </p:pic>
    </p:spTree>
    <p:extLst>
      <p:ext uri="{BB962C8B-B14F-4D97-AF65-F5344CB8AC3E}">
        <p14:creationId xmlns:p14="http://schemas.microsoft.com/office/powerpoint/2010/main" val="107058717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527538" y="243232"/>
            <a:ext cx="2353593" cy="584775"/>
          </a:xfrm>
          <a:prstGeom prst="rect">
            <a:avLst/>
          </a:prstGeom>
          <a:noFill/>
        </p:spPr>
        <p:txBody>
          <a:bodyPr wrap="none" rtlCol="0">
            <a:spAutoFit/>
          </a:bodyPr>
          <a:lstStyle/>
          <a:p>
            <a:r>
              <a:rPr lang="en-US" sz="3200" b="1" dirty="0" smtClean="0"/>
              <a:t>Organization</a:t>
            </a:r>
            <a:endParaRPr lang="en-US" sz="3200" b="1" dirty="0"/>
          </a:p>
        </p:txBody>
      </p:sp>
      <p:pic>
        <p:nvPicPr>
          <p:cNvPr id="2" name="Picture 1"/>
          <p:cNvPicPr>
            <a:picLocks noChangeAspect="1"/>
          </p:cNvPicPr>
          <p:nvPr/>
        </p:nvPicPr>
        <p:blipFill>
          <a:blip r:embed="rId2"/>
          <a:stretch>
            <a:fillRect/>
          </a:stretch>
        </p:blipFill>
        <p:spPr>
          <a:xfrm>
            <a:off x="720818" y="981191"/>
            <a:ext cx="9782175" cy="542925"/>
          </a:xfrm>
          <a:prstGeom prst="rect">
            <a:avLst/>
          </a:prstGeom>
        </p:spPr>
      </p:pic>
      <p:sp>
        <p:nvSpPr>
          <p:cNvPr id="7" name="TextBox 6"/>
          <p:cNvSpPr txBox="1"/>
          <p:nvPr/>
        </p:nvSpPr>
        <p:spPr>
          <a:xfrm>
            <a:off x="5955325" y="2019472"/>
            <a:ext cx="5228492" cy="369332"/>
          </a:xfrm>
          <a:prstGeom prst="rect">
            <a:avLst/>
          </a:prstGeom>
          <a:noFill/>
        </p:spPr>
        <p:txBody>
          <a:bodyPr wrap="square" rtlCol="0">
            <a:spAutoFit/>
          </a:bodyPr>
          <a:lstStyle/>
          <a:p>
            <a:r>
              <a:rPr lang="en-US" b="1" dirty="0" smtClean="0"/>
              <a:t>Second Pass Ongoing</a:t>
            </a:r>
          </a:p>
        </p:txBody>
      </p:sp>
      <p:sp>
        <p:nvSpPr>
          <p:cNvPr id="8" name="TextBox 7"/>
          <p:cNvSpPr txBox="1"/>
          <p:nvPr/>
        </p:nvSpPr>
        <p:spPr>
          <a:xfrm>
            <a:off x="611820" y="1892743"/>
            <a:ext cx="4960305" cy="4524315"/>
          </a:xfrm>
          <a:prstGeom prst="rect">
            <a:avLst/>
          </a:prstGeom>
          <a:noFill/>
        </p:spPr>
        <p:txBody>
          <a:bodyPr wrap="square" rtlCol="0">
            <a:spAutoFit/>
          </a:bodyPr>
          <a:lstStyle/>
          <a:p>
            <a:r>
              <a:rPr lang="en-US" b="1" dirty="0" smtClean="0"/>
              <a:t>First Pass</a:t>
            </a:r>
          </a:p>
          <a:p>
            <a:pPr marL="285750" indent="-285750">
              <a:buFont typeface="Arial" panose="020B0604020202020204" pitchFamily="34" charset="0"/>
              <a:buChar char="•"/>
            </a:pPr>
            <a:r>
              <a:rPr lang="en-US" dirty="0" smtClean="0"/>
              <a:t>Improve our beginnings page</a:t>
            </a:r>
          </a:p>
          <a:p>
            <a:pPr marL="285750" indent="-285750">
              <a:buFont typeface="Arial" panose="020B0604020202020204" pitchFamily="34" charset="0"/>
              <a:buChar char="•"/>
            </a:pPr>
            <a:endParaRPr lang="en-US" dirty="0" smtClean="0"/>
          </a:p>
          <a:p>
            <a:pPr marL="285750" indent="-285750">
              <a:buFont typeface="Arial" panose="020B0604020202020204" pitchFamily="34" charset="0"/>
              <a:buChar char="•"/>
            </a:pPr>
            <a:r>
              <a:rPr lang="en-US" dirty="0" smtClean="0"/>
              <a:t>Information Menu item</a:t>
            </a:r>
          </a:p>
          <a:p>
            <a:pPr marL="742950" lvl="1" indent="-285750">
              <a:buFont typeface="Arial" panose="020B0604020202020204" pitchFamily="34" charset="0"/>
              <a:buChar char="•"/>
            </a:pPr>
            <a:r>
              <a:rPr lang="en-US" dirty="0" smtClean="0"/>
              <a:t>Better organization of page</a:t>
            </a:r>
          </a:p>
          <a:p>
            <a:pPr marL="742950" lvl="1" indent="-285750">
              <a:buFont typeface="Arial" panose="020B0604020202020204" pitchFamily="34" charset="0"/>
              <a:buChar char="•"/>
            </a:pPr>
            <a:r>
              <a:rPr lang="en-US" dirty="0" smtClean="0"/>
              <a:t>Add Telephone number </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smtClean="0"/>
              <a:t>Keep General Contacts as is</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smtClean="0"/>
              <a:t>Reformat Dinner Contact</a:t>
            </a:r>
          </a:p>
          <a:p>
            <a:pPr marL="742950" lvl="1" indent="-285750">
              <a:buFont typeface="Arial" panose="020B0604020202020204" pitchFamily="34" charset="0"/>
              <a:buChar char="•"/>
            </a:pPr>
            <a:r>
              <a:rPr lang="en-US" dirty="0" smtClean="0"/>
              <a:t>Format like General contact</a:t>
            </a:r>
          </a:p>
          <a:p>
            <a:pPr marL="742950" lvl="1" indent="-285750">
              <a:buFont typeface="Arial" panose="020B0604020202020204" pitchFamily="34" charset="0"/>
              <a:buChar char="•"/>
            </a:pPr>
            <a:endParaRPr lang="en-US" dirty="0"/>
          </a:p>
          <a:p>
            <a:pPr marL="285750" lvl="1" indent="-285750">
              <a:buFont typeface="Arial" panose="020B0604020202020204" pitchFamily="34" charset="0"/>
              <a:buChar char="•"/>
            </a:pPr>
            <a:r>
              <a:rPr lang="en-US" dirty="0"/>
              <a:t>Majority World / Minority world definitions(don’t have to be published as long as menu get you off of page)</a:t>
            </a:r>
          </a:p>
          <a:p>
            <a:pPr marL="285750" indent="-285750">
              <a:buFont typeface="Arial" panose="020B0604020202020204" pitchFamily="34" charset="0"/>
              <a:buChar char="•"/>
            </a:pPr>
            <a:endParaRPr lang="en-US" dirty="0" smtClean="0"/>
          </a:p>
        </p:txBody>
      </p:sp>
    </p:spTree>
    <p:extLst>
      <p:ext uri="{BB962C8B-B14F-4D97-AF65-F5344CB8AC3E}">
        <p14:creationId xmlns:p14="http://schemas.microsoft.com/office/powerpoint/2010/main" val="158021864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527538" y="181649"/>
            <a:ext cx="2519344" cy="584775"/>
          </a:xfrm>
          <a:prstGeom prst="rect">
            <a:avLst/>
          </a:prstGeom>
          <a:noFill/>
        </p:spPr>
        <p:txBody>
          <a:bodyPr wrap="none" rtlCol="0">
            <a:spAutoFit/>
          </a:bodyPr>
          <a:lstStyle/>
          <a:p>
            <a:r>
              <a:rPr lang="en-US" sz="3200" b="1" dirty="0" smtClean="0"/>
              <a:t>How to show </a:t>
            </a:r>
            <a:endParaRPr lang="en-US" sz="3200" b="1" dirty="0"/>
          </a:p>
        </p:txBody>
      </p:sp>
      <p:pic>
        <p:nvPicPr>
          <p:cNvPr id="2" name="Picture 1"/>
          <p:cNvPicPr>
            <a:picLocks noChangeAspect="1"/>
          </p:cNvPicPr>
          <p:nvPr/>
        </p:nvPicPr>
        <p:blipFill>
          <a:blip r:embed="rId2"/>
          <a:stretch>
            <a:fillRect/>
          </a:stretch>
        </p:blipFill>
        <p:spPr>
          <a:xfrm>
            <a:off x="1261457" y="766424"/>
            <a:ext cx="9753600" cy="590550"/>
          </a:xfrm>
          <a:prstGeom prst="rect">
            <a:avLst/>
          </a:prstGeom>
        </p:spPr>
      </p:pic>
      <p:sp>
        <p:nvSpPr>
          <p:cNvPr id="6" name="TextBox 5"/>
          <p:cNvSpPr txBox="1"/>
          <p:nvPr/>
        </p:nvSpPr>
        <p:spPr>
          <a:xfrm>
            <a:off x="5786565" y="1471233"/>
            <a:ext cx="5228492" cy="646331"/>
          </a:xfrm>
          <a:prstGeom prst="rect">
            <a:avLst/>
          </a:prstGeom>
          <a:noFill/>
        </p:spPr>
        <p:txBody>
          <a:bodyPr wrap="square" rtlCol="0">
            <a:spAutoFit/>
          </a:bodyPr>
          <a:lstStyle/>
          <a:p>
            <a:r>
              <a:rPr lang="en-US" b="1" dirty="0" smtClean="0"/>
              <a:t>Second Pass Ongoing</a:t>
            </a:r>
          </a:p>
          <a:p>
            <a:r>
              <a:rPr lang="en-US" dirty="0" smtClean="0"/>
              <a:t>List areas where need assistance </a:t>
            </a:r>
          </a:p>
        </p:txBody>
      </p:sp>
      <p:sp>
        <p:nvSpPr>
          <p:cNvPr id="7" name="TextBox 6"/>
          <p:cNvSpPr txBox="1"/>
          <p:nvPr/>
        </p:nvSpPr>
        <p:spPr>
          <a:xfrm>
            <a:off x="527538" y="1485859"/>
            <a:ext cx="5427787" cy="923330"/>
          </a:xfrm>
          <a:prstGeom prst="rect">
            <a:avLst/>
          </a:prstGeom>
          <a:noFill/>
        </p:spPr>
        <p:txBody>
          <a:bodyPr wrap="square" rtlCol="0">
            <a:spAutoFit/>
          </a:bodyPr>
          <a:lstStyle/>
          <a:p>
            <a:r>
              <a:rPr lang="en-US" b="1" dirty="0"/>
              <a:t>First pass by June</a:t>
            </a:r>
          </a:p>
          <a:p>
            <a:pPr marL="285750" indent="-285750">
              <a:buFont typeface="Arial" panose="020B0604020202020204" pitchFamily="34" charset="0"/>
              <a:buChar char="•"/>
            </a:pPr>
            <a:r>
              <a:rPr lang="en-US" dirty="0" smtClean="0"/>
              <a:t>Keep content</a:t>
            </a:r>
          </a:p>
          <a:p>
            <a:pPr marL="742950" lvl="1" indent="-285750">
              <a:buFont typeface="Arial" panose="020B0604020202020204" pitchFamily="34" charset="0"/>
              <a:buChar char="•"/>
            </a:pPr>
            <a:r>
              <a:rPr lang="en-US" dirty="0" smtClean="0"/>
              <a:t>Better format content</a:t>
            </a:r>
            <a:endParaRPr lang="en-US" dirty="0"/>
          </a:p>
        </p:txBody>
      </p:sp>
    </p:spTree>
    <p:extLst>
      <p:ext uri="{BB962C8B-B14F-4D97-AF65-F5344CB8AC3E}">
        <p14:creationId xmlns:p14="http://schemas.microsoft.com/office/powerpoint/2010/main" val="409100087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2249169" y="2868894"/>
            <a:ext cx="8521925" cy="1631216"/>
          </a:xfrm>
          <a:prstGeom prst="rect">
            <a:avLst/>
          </a:prstGeom>
          <a:noFill/>
        </p:spPr>
        <p:txBody>
          <a:bodyPr wrap="square" rtlCol="0">
            <a:spAutoFit/>
          </a:bodyPr>
          <a:lstStyle/>
          <a:p>
            <a:r>
              <a:rPr lang="en-US" sz="4400" dirty="0" smtClean="0"/>
              <a:t>Updates from Organization</a:t>
            </a:r>
          </a:p>
          <a:p>
            <a:r>
              <a:rPr lang="en-US" sz="2800" dirty="0" smtClean="0"/>
              <a:t>Use pages 15-17 that cover the main page as an example on including content for the Education, Water </a:t>
            </a:r>
            <a:r>
              <a:rPr lang="en-US" sz="2800" dirty="0" err="1" smtClean="0"/>
              <a:t>etc</a:t>
            </a:r>
            <a:r>
              <a:rPr lang="en-US" sz="2800" dirty="0" smtClean="0"/>
              <a:t> pages. </a:t>
            </a:r>
            <a:endParaRPr lang="en-US" sz="2800" dirty="0"/>
          </a:p>
        </p:txBody>
      </p:sp>
    </p:spTree>
    <p:extLst>
      <p:ext uri="{BB962C8B-B14F-4D97-AF65-F5344CB8AC3E}">
        <p14:creationId xmlns:p14="http://schemas.microsoft.com/office/powerpoint/2010/main" val="3971572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5" name="Picture 4"/>
          <p:cNvPicPr>
            <a:picLocks noChangeAspect="1"/>
          </p:cNvPicPr>
          <p:nvPr/>
        </p:nvPicPr>
        <p:blipFill>
          <a:blip r:embed="rId2"/>
          <a:stretch>
            <a:fillRect/>
          </a:stretch>
        </p:blipFill>
        <p:spPr>
          <a:xfrm>
            <a:off x="-409575" y="-228600"/>
            <a:ext cx="13011150" cy="7315200"/>
          </a:xfrm>
          <a:prstGeom prst="rect">
            <a:avLst/>
          </a:prstGeom>
        </p:spPr>
      </p:pic>
    </p:spTree>
    <p:extLst>
      <p:ext uri="{BB962C8B-B14F-4D97-AF65-F5344CB8AC3E}">
        <p14:creationId xmlns:p14="http://schemas.microsoft.com/office/powerpoint/2010/main" val="275128120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Here is the bottom of Earthday.org</a:t>
            </a:r>
            <a:endParaRPr lang="en-US" dirty="0"/>
          </a:p>
        </p:txBody>
      </p:sp>
      <p:sp>
        <p:nvSpPr>
          <p:cNvPr id="3" name="Content Placeholder 2"/>
          <p:cNvSpPr>
            <a:spLocks noGrp="1"/>
          </p:cNvSpPr>
          <p:nvPr>
            <p:ph idx="1"/>
          </p:nvPr>
        </p:nvSpPr>
        <p:spPr/>
        <p:txBody>
          <a:bodyPr/>
          <a:lstStyle/>
          <a:p>
            <a:endParaRPr lang="en-US"/>
          </a:p>
        </p:txBody>
      </p:sp>
      <p:pic>
        <p:nvPicPr>
          <p:cNvPr id="4" name="Picture 3"/>
          <p:cNvPicPr>
            <a:picLocks noChangeAspect="1"/>
          </p:cNvPicPr>
          <p:nvPr/>
        </p:nvPicPr>
        <p:blipFill>
          <a:blip r:embed="rId2"/>
          <a:stretch>
            <a:fillRect/>
          </a:stretch>
        </p:blipFill>
        <p:spPr>
          <a:xfrm>
            <a:off x="-409575" y="-228600"/>
            <a:ext cx="13011150" cy="7315200"/>
          </a:xfrm>
          <a:prstGeom prst="rect">
            <a:avLst/>
          </a:prstGeom>
        </p:spPr>
      </p:pic>
    </p:spTree>
    <p:extLst>
      <p:ext uri="{BB962C8B-B14F-4D97-AF65-F5344CB8AC3E}">
        <p14:creationId xmlns:p14="http://schemas.microsoft.com/office/powerpoint/2010/main" val="76565871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3"/>
          <p:cNvPicPr>
            <a:picLocks noChangeAspect="1"/>
          </p:cNvPicPr>
          <p:nvPr/>
        </p:nvPicPr>
        <p:blipFill>
          <a:blip r:embed="rId2"/>
          <a:stretch>
            <a:fillRect/>
          </a:stretch>
        </p:blipFill>
        <p:spPr>
          <a:xfrm>
            <a:off x="-409575" y="-228600"/>
            <a:ext cx="13011150" cy="7315200"/>
          </a:xfrm>
          <a:prstGeom prst="rect">
            <a:avLst/>
          </a:prstGeom>
        </p:spPr>
      </p:pic>
    </p:spTree>
    <p:extLst>
      <p:ext uri="{BB962C8B-B14F-4D97-AF65-F5344CB8AC3E}">
        <p14:creationId xmlns:p14="http://schemas.microsoft.com/office/powerpoint/2010/main" val="298725752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3"/>
          <p:cNvPicPr>
            <a:picLocks noChangeAspect="1"/>
          </p:cNvPicPr>
          <p:nvPr/>
        </p:nvPicPr>
        <p:blipFill>
          <a:blip r:embed="rId2"/>
          <a:stretch>
            <a:fillRect/>
          </a:stretch>
        </p:blipFill>
        <p:spPr>
          <a:xfrm>
            <a:off x="-409575" y="-228600"/>
            <a:ext cx="13011150" cy="7315200"/>
          </a:xfrm>
          <a:prstGeom prst="rect">
            <a:avLst/>
          </a:prstGeom>
        </p:spPr>
      </p:pic>
      <p:sp>
        <p:nvSpPr>
          <p:cNvPr id="5" name="TextBox 4"/>
          <p:cNvSpPr txBox="1"/>
          <p:nvPr/>
        </p:nvSpPr>
        <p:spPr>
          <a:xfrm>
            <a:off x="1046922" y="546656"/>
            <a:ext cx="4638261" cy="584775"/>
          </a:xfrm>
          <a:prstGeom prst="rect">
            <a:avLst/>
          </a:prstGeom>
          <a:noFill/>
        </p:spPr>
        <p:txBody>
          <a:bodyPr wrap="square" rtlCol="0">
            <a:spAutoFit/>
          </a:bodyPr>
          <a:lstStyle/>
          <a:p>
            <a:r>
              <a:rPr lang="en-US" sz="3200" b="1" dirty="0" smtClean="0"/>
              <a:t>Sample web site</a:t>
            </a:r>
            <a:endParaRPr lang="en-US" sz="3200" b="1" dirty="0"/>
          </a:p>
        </p:txBody>
      </p:sp>
    </p:spTree>
    <p:extLst>
      <p:ext uri="{BB962C8B-B14F-4D97-AF65-F5344CB8AC3E}">
        <p14:creationId xmlns:p14="http://schemas.microsoft.com/office/powerpoint/2010/main" val="130195998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3"/>
          <p:cNvPicPr>
            <a:picLocks noChangeAspect="1"/>
          </p:cNvPicPr>
          <p:nvPr/>
        </p:nvPicPr>
        <p:blipFill>
          <a:blip r:embed="rId2"/>
          <a:stretch>
            <a:fillRect/>
          </a:stretch>
        </p:blipFill>
        <p:spPr>
          <a:xfrm>
            <a:off x="-409575" y="-228600"/>
            <a:ext cx="13011150" cy="7315200"/>
          </a:xfrm>
          <a:prstGeom prst="rect">
            <a:avLst/>
          </a:prstGeom>
        </p:spPr>
      </p:pic>
    </p:spTree>
    <p:extLst>
      <p:ext uri="{BB962C8B-B14F-4D97-AF65-F5344CB8AC3E}">
        <p14:creationId xmlns:p14="http://schemas.microsoft.com/office/powerpoint/2010/main" val="3604710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3"/>
          <p:cNvPicPr>
            <a:picLocks noChangeAspect="1"/>
          </p:cNvPicPr>
          <p:nvPr/>
        </p:nvPicPr>
        <p:blipFill>
          <a:blip r:embed="rId2"/>
          <a:stretch>
            <a:fillRect/>
          </a:stretch>
        </p:blipFill>
        <p:spPr>
          <a:xfrm>
            <a:off x="-409575" y="-228600"/>
            <a:ext cx="13011150" cy="7315200"/>
          </a:xfrm>
          <a:prstGeom prst="rect">
            <a:avLst/>
          </a:prstGeom>
        </p:spPr>
      </p:pic>
      <p:sp>
        <p:nvSpPr>
          <p:cNvPr id="5" name="TextBox 4"/>
          <p:cNvSpPr txBox="1"/>
          <p:nvPr/>
        </p:nvSpPr>
        <p:spPr>
          <a:xfrm>
            <a:off x="304799" y="1470991"/>
            <a:ext cx="4837043" cy="1200329"/>
          </a:xfrm>
          <a:prstGeom prst="rect">
            <a:avLst/>
          </a:prstGeom>
          <a:noFill/>
        </p:spPr>
        <p:txBody>
          <a:bodyPr wrap="square" rtlCol="0">
            <a:spAutoFit/>
          </a:bodyPr>
          <a:lstStyle/>
          <a:p>
            <a:r>
              <a:rPr lang="en-US" sz="3600" b="1" dirty="0" smtClean="0"/>
              <a:t>This is the current STB web site</a:t>
            </a:r>
            <a:endParaRPr lang="en-US" sz="3600" b="1" dirty="0"/>
          </a:p>
        </p:txBody>
      </p:sp>
    </p:spTree>
    <p:extLst>
      <p:ext uri="{BB962C8B-B14F-4D97-AF65-F5344CB8AC3E}">
        <p14:creationId xmlns:p14="http://schemas.microsoft.com/office/powerpoint/2010/main" val="29378830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STB web site home page</a:t>
            </a:r>
            <a:endParaRPr lang="en-US" dirty="0"/>
          </a:p>
        </p:txBody>
      </p:sp>
      <p:sp>
        <p:nvSpPr>
          <p:cNvPr id="3" name="Content Placeholder 2"/>
          <p:cNvSpPr>
            <a:spLocks noGrp="1"/>
          </p:cNvSpPr>
          <p:nvPr>
            <p:ph idx="1"/>
          </p:nvPr>
        </p:nvSpPr>
        <p:spPr/>
        <p:txBody>
          <a:bodyPr>
            <a:normAutofit fontScale="92500"/>
          </a:bodyPr>
          <a:lstStyle/>
          <a:p>
            <a:r>
              <a:rPr lang="en-US" dirty="0" smtClean="0"/>
              <a:t>Create a home or landing page that includes links to the main focus areas of the organization in this order </a:t>
            </a:r>
            <a:r>
              <a:rPr lang="en-US" dirty="0" smtClean="0">
                <a:sym typeface="Wingdings" panose="05000000000000000000" pitchFamily="2" charset="2"/>
              </a:rPr>
              <a:t> Organization; Clean Water; Education; Sponsorship; Volunteers.</a:t>
            </a:r>
          </a:p>
          <a:p>
            <a:r>
              <a:rPr lang="en-US" dirty="0" smtClean="0">
                <a:sym typeface="Wingdings" panose="05000000000000000000" pitchFamily="2" charset="2"/>
              </a:rPr>
              <a:t>The active links would be included in a banner beneath the header of the page.  This would allow a visit to navigate anywhere within the web site; see “Food for the Poor” website as an example</a:t>
            </a:r>
          </a:p>
          <a:p>
            <a:r>
              <a:rPr lang="en-US" dirty="0" smtClean="0">
                <a:sym typeface="Wingdings" panose="05000000000000000000" pitchFamily="2" charset="2"/>
              </a:rPr>
              <a:t>The home page should include a graphic and/or animation that provides intuitive information about the purpose of Share the Blessings</a:t>
            </a:r>
            <a:endParaRPr lang="en-US" dirty="0" smtClean="0"/>
          </a:p>
          <a:p>
            <a:r>
              <a:rPr lang="en-US" dirty="0" smtClean="0"/>
              <a:t>When you hover over an object on the page that is an active link there should be a visible color change to indicate that the link is active</a:t>
            </a:r>
          </a:p>
        </p:txBody>
      </p:sp>
    </p:spTree>
    <p:extLst>
      <p:ext uri="{BB962C8B-B14F-4D97-AF65-F5344CB8AC3E}">
        <p14:creationId xmlns:p14="http://schemas.microsoft.com/office/powerpoint/2010/main" val="375117481"/>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17013</TotalTime>
  <Words>1020</Words>
  <Application>Microsoft Office PowerPoint</Application>
  <PresentationFormat>Widescreen</PresentationFormat>
  <Paragraphs>161</Paragraphs>
  <Slides>22</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22</vt:i4>
      </vt:variant>
    </vt:vector>
  </HeadingPairs>
  <TitlesOfParts>
    <vt:vector size="27" baseType="lpstr">
      <vt:lpstr>Arial</vt:lpstr>
      <vt:lpstr>Calibri</vt:lpstr>
      <vt:lpstr>Calibri Light</vt:lpstr>
      <vt:lpstr>Wingdings</vt:lpstr>
      <vt:lpstr>Office Theme</vt:lpstr>
      <vt:lpstr>Share the Blessings Web changes</vt:lpstr>
      <vt:lpstr>Sample web site www.earthday.org</vt:lpstr>
      <vt:lpstr>PowerPoint Presentation</vt:lpstr>
      <vt:lpstr>Here is the bottom of Earthday.org</vt:lpstr>
      <vt:lpstr>PowerPoint Presentation</vt:lpstr>
      <vt:lpstr>PowerPoint Presentation</vt:lpstr>
      <vt:lpstr>PowerPoint Presentation</vt:lpstr>
      <vt:lpstr>PowerPoint Presentation</vt:lpstr>
      <vt:lpstr>STB web site home page</vt:lpstr>
      <vt:lpstr>Clean Water web page</vt:lpstr>
      <vt:lpstr>Objects that are common to all pages on the site</vt:lpstr>
      <vt:lpstr>Formatting common to all STB web pages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Share the Blessings Web changes</dc:title>
  <dc:creator>mamakat</dc:creator>
  <cp:lastModifiedBy>ADMINIBM</cp:lastModifiedBy>
  <cp:revision>132</cp:revision>
  <dcterms:created xsi:type="dcterms:W3CDTF">2016-04-24T23:57:36Z</dcterms:created>
  <dcterms:modified xsi:type="dcterms:W3CDTF">2016-07-21T02:11:36Z</dcterms:modified>
</cp:coreProperties>
</file>