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9" r:id="rId16"/>
    <p:sldId id="277" r:id="rId17"/>
    <p:sldId id="278" r:id="rId18"/>
    <p:sldId id="270" r:id="rId19"/>
    <p:sldId id="273" r:id="rId20"/>
    <p:sldId id="275" r:id="rId21"/>
    <p:sldId id="272" r:id="rId22"/>
    <p:sldId id="271" r:id="rId23"/>
    <p:sldId id="274" r:id="rId24"/>
    <p:sldId id="280" r:id="rId25"/>
    <p:sldId id="281" r:id="rId26"/>
    <p:sldId id="282" r:id="rId27"/>
    <p:sldId id="283" r:id="rId28"/>
    <p:sldId id="276" r:id="rId29"/>
    <p:sldId id="284" r:id="rId30"/>
    <p:sldId id="285" r:id="rId31"/>
    <p:sldId id="286" r:id="rId32"/>
    <p:sldId id="287" r:id="rId33"/>
    <p:sldId id="288" r:id="rId34"/>
    <p:sldId id="289" r:id="rId35"/>
    <p:sldId id="290" r:id="rId36"/>
    <p:sldId id="291" r:id="rId37"/>
    <p:sldId id="292" r:id="rId38"/>
    <p:sldId id="293" r:id="rId39"/>
    <p:sldId id="294" r:id="rId40"/>
    <p:sldId id="297" r:id="rId41"/>
    <p:sldId id="298" r:id="rId42"/>
    <p:sldId id="299" r:id="rId43"/>
    <p:sldId id="301" r:id="rId44"/>
    <p:sldId id="300" r:id="rId45"/>
    <p:sldId id="302" r:id="rId46"/>
    <p:sldId id="303" r:id="rId47"/>
    <p:sldId id="296" r:id="rId48"/>
    <p:sldId id="295" r:id="rId49"/>
    <p:sldId id="304" r:id="rId50"/>
    <p:sldId id="305" r:id="rId51"/>
    <p:sldId id="306" r:id="rId52"/>
    <p:sldId id="308" r:id="rId53"/>
    <p:sldId id="30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 Web Layout" id="{69D40F08-ED6B-4A32-8D63-0A8488471706}">
          <p14:sldIdLst>
            <p14:sldId id="256"/>
            <p14:sldId id="257"/>
            <p14:sldId id="258"/>
            <p14:sldId id="259"/>
            <p14:sldId id="260"/>
            <p14:sldId id="261"/>
            <p14:sldId id="262"/>
            <p14:sldId id="263"/>
            <p14:sldId id="264"/>
            <p14:sldId id="265"/>
            <p14:sldId id="266"/>
            <p14:sldId id="267"/>
            <p14:sldId id="269"/>
            <p14:sldId id="268"/>
            <p14:sldId id="279"/>
            <p14:sldId id="277"/>
            <p14:sldId id="278"/>
            <p14:sldId id="270"/>
            <p14:sldId id="273"/>
            <p14:sldId id="275"/>
            <p14:sldId id="272"/>
            <p14:sldId id="271"/>
            <p14:sldId id="274"/>
            <p14:sldId id="280"/>
            <p14:sldId id="281"/>
            <p14:sldId id="282"/>
            <p14:sldId id="283"/>
            <p14:sldId id="276"/>
          </p14:sldIdLst>
        </p14:section>
        <p14:section name="Technical Plans for Launch" id="{C6583645-1353-453A-928E-7ED29D874F01}">
          <p14:sldIdLst>
            <p14:sldId id="284"/>
            <p14:sldId id="285"/>
            <p14:sldId id="286"/>
            <p14:sldId id="287"/>
            <p14:sldId id="288"/>
            <p14:sldId id="289"/>
            <p14:sldId id="290"/>
            <p14:sldId id="291"/>
            <p14:sldId id="292"/>
            <p14:sldId id="293"/>
            <p14:sldId id="294"/>
            <p14:sldId id="297"/>
            <p14:sldId id="298"/>
            <p14:sldId id="299"/>
            <p14:sldId id="301"/>
            <p14:sldId id="300"/>
            <p14:sldId id="302"/>
            <p14:sldId id="303"/>
            <p14:sldId id="296"/>
            <p14:sldId id="295"/>
            <p14:sldId id="304"/>
            <p14:sldId id="305"/>
            <p14:sldId id="306"/>
            <p14:sldId id="308"/>
            <p14:sldId id="3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1" d="100"/>
          <a:sy n="41" d="100"/>
        </p:scale>
        <p:origin x="48"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9F3518-6FC1-43E4-B833-EF93C8AB2B23}" type="datetimeFigureOut">
              <a:rPr lang="en-US" smtClean="0"/>
              <a:t>7/10/2016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99972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9F3518-6FC1-43E4-B833-EF93C8AB2B23}" type="datetimeFigureOut">
              <a:rPr lang="en-US" smtClean="0"/>
              <a:t>7/10/2016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81467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9F3518-6FC1-43E4-B833-EF93C8AB2B23}" type="datetimeFigureOut">
              <a:rPr lang="en-US" smtClean="0"/>
              <a:t>7/10/2016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111965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9F3518-6FC1-43E4-B833-EF93C8AB2B23}" type="datetimeFigureOut">
              <a:rPr lang="en-US" smtClean="0"/>
              <a:t>7/10/2016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421196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F3518-6FC1-43E4-B833-EF93C8AB2B23}" type="datetimeFigureOut">
              <a:rPr lang="en-US" smtClean="0"/>
              <a:t>7/10/2016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393791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9F3518-6FC1-43E4-B833-EF93C8AB2B23}" type="datetimeFigureOut">
              <a:rPr lang="en-US" smtClean="0"/>
              <a:t>7/10/2016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408519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9F3518-6FC1-43E4-B833-EF93C8AB2B23}" type="datetimeFigureOut">
              <a:rPr lang="en-US" smtClean="0"/>
              <a:t>7/10/2016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18908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9F3518-6FC1-43E4-B833-EF93C8AB2B23}" type="datetimeFigureOut">
              <a:rPr lang="en-US" smtClean="0"/>
              <a:t>7/10/2016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2288844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9F3518-6FC1-43E4-B833-EF93C8AB2B23}" type="datetimeFigureOut">
              <a:rPr lang="en-US" smtClean="0"/>
              <a:t>7/10/2016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199900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F3518-6FC1-43E4-B833-EF93C8AB2B23}" type="datetimeFigureOut">
              <a:rPr lang="en-US" smtClean="0"/>
              <a:t>7/10/2016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84031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F3518-6FC1-43E4-B833-EF93C8AB2B23}" type="datetimeFigureOut">
              <a:rPr lang="en-US" smtClean="0"/>
              <a:t>7/10/2016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40358-0EDF-43D1-9F88-E34828B723A0}" type="slidenum">
              <a:rPr lang="en-US" smtClean="0"/>
              <a:t>‹#›</a:t>
            </a:fld>
            <a:endParaRPr lang="en-US"/>
          </a:p>
        </p:txBody>
      </p:sp>
    </p:spTree>
    <p:extLst>
      <p:ext uri="{BB962C8B-B14F-4D97-AF65-F5344CB8AC3E}">
        <p14:creationId xmlns:p14="http://schemas.microsoft.com/office/powerpoint/2010/main" val="19708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F3518-6FC1-43E4-B833-EF93C8AB2B23}" type="datetimeFigureOut">
              <a:rPr lang="en-US" smtClean="0"/>
              <a:t>7/10/2016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40358-0EDF-43D1-9F88-E34828B723A0}" type="slidenum">
              <a:rPr lang="en-US" smtClean="0"/>
              <a:t>‹#›</a:t>
            </a:fld>
            <a:endParaRPr lang="en-US"/>
          </a:p>
        </p:txBody>
      </p:sp>
    </p:spTree>
    <p:extLst>
      <p:ext uri="{BB962C8B-B14F-4D97-AF65-F5344CB8AC3E}">
        <p14:creationId xmlns:p14="http://schemas.microsoft.com/office/powerpoint/2010/main" val="3062134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ostraining.com/support-forum/joomla-support/joomla-website-in-a-subdirectory-htaccesstxt-file/" TargetMode="External"/><Relationship Id="rId1" Type="http://schemas.openxmlformats.org/officeDocument/2006/relationships/slideLayout" Target="../slideLayouts/slideLayout2.xml"/><Relationship Id="rId5" Type="http://schemas.openxmlformats.org/officeDocument/2006/relationships/hyperlink" Target="http://www.share-the-blessings.org/"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hare-the-blessings.org/stbprd6/administrator" TargetMode="External"/><Relationship Id="rId2" Type="http://schemas.openxmlformats.org/officeDocument/2006/relationships/hyperlink" Target="http://share-the-blessings.org/stbprd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hare-the-blessings.org/stbprd7/administrator" TargetMode="External"/><Relationship Id="rId2" Type="http://schemas.openxmlformats.org/officeDocument/2006/relationships/hyperlink" Target="https://www.share-the-blessings.org/stbprd7"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B-7jsURjLiU"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www.youtube.com/embed/hZvn-8nRl5Q?rel=0&amp;autoplay=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xtensions.joomla.org/extension/article-placed-anywhere" TargetMode="External"/><Relationship Id="rId2" Type="http://schemas.openxmlformats.org/officeDocument/2006/relationships/hyperlink" Target="https://docs.joomla.org/How_do_you_put_a_module_inside_an_articl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hyperlink" Target="https://devops.profitbricks.com/tutorials/use-ssh-keys-with-putty-on-windows/"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meeting2win.com/index.php?page=shop.product_details&amp;flypage=flypage_meetings.tpl&amp;product_id=68&amp;category_id=16&amp;option=com_virtuemart&amp;Itemid=1"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Share the Blessings</a:t>
            </a:r>
            <a:br>
              <a:rPr lang="en-US" dirty="0" smtClean="0"/>
            </a:br>
            <a:r>
              <a:rPr lang="en-US" dirty="0" smtClean="0"/>
              <a:t>Web changes</a:t>
            </a:r>
            <a:endParaRPr lang="en-US" dirty="0"/>
          </a:p>
        </p:txBody>
      </p:sp>
      <p:sp>
        <p:nvSpPr>
          <p:cNvPr id="3" name="Subtitle 2"/>
          <p:cNvSpPr>
            <a:spLocks noGrp="1"/>
          </p:cNvSpPr>
          <p:nvPr>
            <p:ph type="subTitle" idx="1"/>
          </p:nvPr>
        </p:nvSpPr>
        <p:spPr/>
        <p:txBody>
          <a:bodyPr/>
          <a:lstStyle/>
          <a:p>
            <a:r>
              <a:rPr lang="en-US" dirty="0" smtClean="0"/>
              <a:t>2016 June </a:t>
            </a:r>
            <a:r>
              <a:rPr lang="en-US" dirty="0" err="1" smtClean="0"/>
              <a:t>Relaunch</a:t>
            </a:r>
            <a:endParaRPr lang="en-US" dirty="0"/>
          </a:p>
        </p:txBody>
      </p:sp>
    </p:spTree>
    <p:extLst>
      <p:ext uri="{BB962C8B-B14F-4D97-AF65-F5344CB8AC3E}">
        <p14:creationId xmlns:p14="http://schemas.microsoft.com/office/powerpoint/2010/main" val="2241522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Water web page</a:t>
            </a:r>
            <a:endParaRPr lang="en-US" dirty="0"/>
          </a:p>
        </p:txBody>
      </p:sp>
      <p:sp>
        <p:nvSpPr>
          <p:cNvPr id="3" name="Content Placeholder 2"/>
          <p:cNvSpPr>
            <a:spLocks noGrp="1"/>
          </p:cNvSpPr>
          <p:nvPr>
            <p:ph idx="1"/>
          </p:nvPr>
        </p:nvSpPr>
        <p:spPr/>
        <p:txBody>
          <a:bodyPr/>
          <a:lstStyle/>
          <a:p>
            <a:r>
              <a:rPr lang="en-US" dirty="0" smtClean="0"/>
              <a:t>This page should include a graphic or animation that includes the wells that were successfully built.</a:t>
            </a:r>
          </a:p>
          <a:p>
            <a:r>
              <a:rPr lang="en-US" dirty="0" smtClean="0"/>
              <a:t>There should be breadcrumbs on the page that would help the visitor navigate back to the home page</a:t>
            </a:r>
          </a:p>
          <a:p>
            <a:r>
              <a:rPr lang="en-US" dirty="0">
                <a:sym typeface="Wingdings" panose="05000000000000000000" pitchFamily="2" charset="2"/>
              </a:rPr>
              <a:t>The active links would be included in a banner beneath the header of the page.  This would allow a </a:t>
            </a:r>
            <a:r>
              <a:rPr lang="en-US" dirty="0" smtClean="0">
                <a:sym typeface="Wingdings" panose="05000000000000000000" pitchFamily="2" charset="2"/>
              </a:rPr>
              <a:t>visitor </a:t>
            </a:r>
            <a:r>
              <a:rPr lang="en-US" dirty="0">
                <a:sym typeface="Wingdings" panose="05000000000000000000" pitchFamily="2" charset="2"/>
              </a:rPr>
              <a:t>to navigate anywhere within the web </a:t>
            </a:r>
            <a:r>
              <a:rPr lang="en-US" dirty="0" smtClean="0">
                <a:sym typeface="Wingdings" panose="05000000000000000000" pitchFamily="2" charset="2"/>
              </a:rPr>
              <a:t>site; see “Food for the Poor” web site as an example.</a:t>
            </a:r>
            <a:endParaRPr lang="en-US" dirty="0">
              <a:sym typeface="Wingdings" panose="05000000000000000000" pitchFamily="2" charset="2"/>
            </a:endParaRPr>
          </a:p>
          <a:p>
            <a:endParaRPr lang="en-US" dirty="0"/>
          </a:p>
        </p:txBody>
      </p:sp>
    </p:spTree>
    <p:extLst>
      <p:ext uri="{BB962C8B-B14F-4D97-AF65-F5344CB8AC3E}">
        <p14:creationId xmlns:p14="http://schemas.microsoft.com/office/powerpoint/2010/main" val="411568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Objects that are common to all pages on the site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following objects should be common to all web pages within the site:</a:t>
            </a:r>
          </a:p>
          <a:p>
            <a:pPr lvl="1"/>
            <a:r>
              <a:rPr lang="en-US" dirty="0" smtClean="0"/>
              <a:t>A menu – to allow easy navigation</a:t>
            </a:r>
          </a:p>
          <a:p>
            <a:pPr lvl="1"/>
            <a:r>
              <a:rPr lang="en-US" dirty="0" smtClean="0"/>
              <a:t>A banner that contains  links to all sections of the web site – all links change color when the mouse pointer hovers over it to indicate the user’s intended action.</a:t>
            </a:r>
          </a:p>
          <a:p>
            <a:pPr lvl="1"/>
            <a:r>
              <a:rPr lang="en-US" dirty="0" smtClean="0"/>
              <a:t>Bread crumbs that contains the path to the current location on the web site</a:t>
            </a:r>
          </a:p>
          <a:p>
            <a:pPr lvl="1"/>
            <a:r>
              <a:rPr lang="en-US" dirty="0" smtClean="0"/>
              <a:t>Links on the site to the specific article</a:t>
            </a:r>
          </a:p>
          <a:p>
            <a:pPr lvl="1"/>
            <a:r>
              <a:rPr lang="en-US" dirty="0" smtClean="0"/>
              <a:t>A print button – to allow printing</a:t>
            </a:r>
          </a:p>
          <a:p>
            <a:pPr lvl="1"/>
            <a:r>
              <a:rPr lang="en-US" dirty="0" smtClean="0"/>
              <a:t>A search mechanism</a:t>
            </a:r>
          </a:p>
          <a:p>
            <a:pPr lvl="1"/>
            <a:r>
              <a:rPr lang="en-US" dirty="0" smtClean="0"/>
              <a:t>A footer for the web pages – that would allow the visit to access additional information about Share the Blessings</a:t>
            </a:r>
          </a:p>
          <a:p>
            <a:pPr lvl="1"/>
            <a:r>
              <a:rPr lang="en-US" dirty="0" smtClean="0"/>
              <a:t>FAQ page</a:t>
            </a:r>
          </a:p>
          <a:p>
            <a:pPr lvl="1"/>
            <a:r>
              <a:rPr lang="en-US" dirty="0" smtClean="0"/>
              <a:t>A graphic or animation that illustrates the purpose of the information being provided.</a:t>
            </a:r>
            <a:endParaRPr lang="en-US" dirty="0"/>
          </a:p>
        </p:txBody>
      </p:sp>
    </p:spTree>
    <p:extLst>
      <p:ext uri="{BB962C8B-B14F-4D97-AF65-F5344CB8AC3E}">
        <p14:creationId xmlns:p14="http://schemas.microsoft.com/office/powerpoint/2010/main" val="1875525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Formatting common to all STB web pages</a:t>
            </a:r>
            <a:endParaRPr lang="en-US" dirty="0"/>
          </a:p>
        </p:txBody>
      </p:sp>
      <p:sp>
        <p:nvSpPr>
          <p:cNvPr id="3" name="Content Placeholder 2"/>
          <p:cNvSpPr>
            <a:spLocks noGrp="1"/>
          </p:cNvSpPr>
          <p:nvPr>
            <p:ph idx="1"/>
          </p:nvPr>
        </p:nvSpPr>
        <p:spPr/>
        <p:txBody>
          <a:bodyPr/>
          <a:lstStyle/>
          <a:p>
            <a:r>
              <a:rPr lang="en-US" dirty="0" smtClean="0"/>
              <a:t>The text should share a common font type and size</a:t>
            </a:r>
          </a:p>
          <a:p>
            <a:pPr lvl="1"/>
            <a:r>
              <a:rPr lang="en-US" dirty="0" smtClean="0"/>
              <a:t>Banners</a:t>
            </a:r>
          </a:p>
          <a:p>
            <a:pPr lvl="1"/>
            <a:r>
              <a:rPr lang="en-US" dirty="0" smtClean="0"/>
              <a:t>Navigation links</a:t>
            </a:r>
          </a:p>
          <a:p>
            <a:pPr lvl="1"/>
            <a:r>
              <a:rPr lang="en-US" dirty="0" smtClean="0"/>
              <a:t>Article links</a:t>
            </a:r>
          </a:p>
          <a:p>
            <a:pPr lvl="1"/>
            <a:r>
              <a:rPr lang="en-US" dirty="0" smtClean="0"/>
              <a:t>Help links</a:t>
            </a:r>
          </a:p>
          <a:p>
            <a:r>
              <a:rPr lang="en-US" dirty="0"/>
              <a:t>The </a:t>
            </a:r>
            <a:r>
              <a:rPr lang="en-US" dirty="0" smtClean="0"/>
              <a:t>links </a:t>
            </a:r>
            <a:r>
              <a:rPr lang="en-US" dirty="0"/>
              <a:t>should share a common </a:t>
            </a:r>
            <a:r>
              <a:rPr lang="en-US" dirty="0" smtClean="0"/>
              <a:t>color scheme format.  If the link sits on top of a background the color should be the same for all links within the parent area.</a:t>
            </a:r>
            <a:endParaRPr lang="en-US" dirty="0"/>
          </a:p>
          <a:p>
            <a:pPr lvl="1"/>
            <a:endParaRPr lang="en-US" dirty="0" smtClean="0"/>
          </a:p>
          <a:p>
            <a:pPr marL="0" indent="0">
              <a:buNone/>
            </a:pPr>
            <a:endParaRPr lang="en-US" dirty="0"/>
          </a:p>
        </p:txBody>
      </p:sp>
    </p:spTree>
    <p:extLst>
      <p:ext uri="{BB962C8B-B14F-4D97-AF65-F5344CB8AC3E}">
        <p14:creationId xmlns:p14="http://schemas.microsoft.com/office/powerpoint/2010/main" val="3298627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971" y="1172308"/>
            <a:ext cx="5146430" cy="3416320"/>
          </a:xfrm>
          <a:prstGeom prst="rect">
            <a:avLst/>
          </a:prstGeom>
          <a:noFill/>
        </p:spPr>
        <p:txBody>
          <a:bodyPr wrap="square" rtlCol="0">
            <a:spAutoFit/>
          </a:bodyPr>
          <a:lstStyle/>
          <a:p>
            <a:r>
              <a:rPr lang="en-US" b="1" dirty="0"/>
              <a:t>First Pass by June</a:t>
            </a:r>
          </a:p>
          <a:p>
            <a:endParaRPr lang="en-US" dirty="0" smtClean="0"/>
          </a:p>
          <a:p>
            <a:r>
              <a:rPr lang="en-US" dirty="0" smtClean="0"/>
              <a:t>Login form available</a:t>
            </a:r>
          </a:p>
          <a:p>
            <a:pPr marL="285750" indent="-285750">
              <a:buFont typeface="Arial" panose="020B0604020202020204" pitchFamily="34" charset="0"/>
              <a:buChar char="•"/>
            </a:pPr>
            <a:endParaRPr lang="en-US" dirty="0" smtClean="0"/>
          </a:p>
          <a:p>
            <a:r>
              <a:rPr lang="en-US" dirty="0" smtClean="0"/>
              <a:t>Improved Menu System (home changes to About Us, organization available after individual logs on to the website)</a:t>
            </a:r>
          </a:p>
          <a:p>
            <a:endParaRPr lang="en-US" dirty="0" smtClean="0"/>
          </a:p>
          <a:p>
            <a:r>
              <a:rPr lang="en-US" dirty="0" smtClean="0"/>
              <a:t>Consistent Logo</a:t>
            </a:r>
          </a:p>
          <a:p>
            <a:endParaRPr lang="en-US" dirty="0"/>
          </a:p>
          <a:p>
            <a:r>
              <a:rPr lang="en-US" dirty="0" smtClean="0"/>
              <a:t>More Appealing text that is consistent throughout</a:t>
            </a:r>
          </a:p>
          <a:p>
            <a:endParaRPr lang="en-US" dirty="0"/>
          </a:p>
        </p:txBody>
      </p:sp>
      <p:sp>
        <p:nvSpPr>
          <p:cNvPr id="5" name="TextBox 4"/>
          <p:cNvSpPr txBox="1"/>
          <p:nvPr/>
        </p:nvSpPr>
        <p:spPr>
          <a:xfrm>
            <a:off x="527538" y="433754"/>
            <a:ext cx="1709507" cy="584775"/>
          </a:xfrm>
          <a:prstGeom prst="rect">
            <a:avLst/>
          </a:prstGeom>
          <a:noFill/>
        </p:spPr>
        <p:txBody>
          <a:bodyPr wrap="none" rtlCol="0">
            <a:spAutoFit/>
          </a:bodyPr>
          <a:lstStyle/>
          <a:p>
            <a:r>
              <a:rPr lang="en-US" sz="3200" b="1" dirty="0" smtClean="0"/>
              <a:t>All pages</a:t>
            </a:r>
            <a:endParaRPr lang="en-US" sz="3200" b="1" dirty="0"/>
          </a:p>
        </p:txBody>
      </p:sp>
      <p:sp>
        <p:nvSpPr>
          <p:cNvPr id="6" name="TextBox 5"/>
          <p:cNvSpPr txBox="1"/>
          <p:nvPr/>
        </p:nvSpPr>
        <p:spPr>
          <a:xfrm>
            <a:off x="7197638" y="1172308"/>
            <a:ext cx="4719059" cy="2308324"/>
          </a:xfrm>
          <a:prstGeom prst="rect">
            <a:avLst/>
          </a:prstGeom>
          <a:noFill/>
        </p:spPr>
        <p:txBody>
          <a:bodyPr wrap="square" rtlCol="0">
            <a:spAutoFit/>
          </a:bodyPr>
          <a:lstStyle/>
          <a:p>
            <a:r>
              <a:rPr lang="en-US" b="1" dirty="0" smtClean="0"/>
              <a:t>Future</a:t>
            </a:r>
            <a:endParaRPr lang="en-US" b="1" dirty="0"/>
          </a:p>
          <a:p>
            <a:r>
              <a:rPr lang="en-US" dirty="0" smtClean="0"/>
              <a:t>More slides about the organization. With music and video in boxes on page. </a:t>
            </a:r>
          </a:p>
          <a:p>
            <a:r>
              <a:rPr lang="en-US" dirty="0" smtClean="0"/>
              <a:t>Volunteer sign on </a:t>
            </a:r>
          </a:p>
          <a:p>
            <a:r>
              <a:rPr lang="en-US" dirty="0" smtClean="0"/>
              <a:t>Sponsor sign on with details about their students and future payments, current payment status etc.</a:t>
            </a:r>
          </a:p>
          <a:p>
            <a:r>
              <a:rPr lang="en-US" dirty="0" smtClean="0"/>
              <a:t>Well crowd sourcing capability – login to se</a:t>
            </a:r>
            <a:endParaRPr lang="en-US" dirty="0"/>
          </a:p>
        </p:txBody>
      </p:sp>
    </p:spTree>
    <p:extLst>
      <p:ext uri="{BB962C8B-B14F-4D97-AF65-F5344CB8AC3E}">
        <p14:creationId xmlns:p14="http://schemas.microsoft.com/office/powerpoint/2010/main" val="22962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971" y="1172308"/>
            <a:ext cx="5228492" cy="5632311"/>
          </a:xfrm>
          <a:prstGeom prst="rect">
            <a:avLst/>
          </a:prstGeom>
          <a:noFill/>
        </p:spPr>
        <p:txBody>
          <a:bodyPr wrap="square" rtlCol="0">
            <a:spAutoFit/>
          </a:bodyPr>
          <a:lstStyle/>
          <a:p>
            <a:r>
              <a:rPr lang="en-US" b="1" dirty="0" smtClean="0"/>
              <a:t>First pass by June</a:t>
            </a:r>
          </a:p>
          <a:p>
            <a:r>
              <a:rPr lang="en-US" dirty="0" smtClean="0"/>
              <a:t>Implement layout from pages 6 and 7 of this deck</a:t>
            </a:r>
          </a:p>
          <a:p>
            <a:pPr marL="285750" indent="-285750">
              <a:buFont typeface="Arial" panose="020B0604020202020204" pitchFamily="34" charset="0"/>
              <a:buChar char="•"/>
            </a:pPr>
            <a:r>
              <a:rPr lang="en-US" dirty="0" smtClean="0"/>
              <a:t>use our logo and simple name – </a:t>
            </a:r>
            <a:r>
              <a:rPr lang="en-US" dirty="0" err="1" smtClean="0"/>
              <a:t>stb</a:t>
            </a:r>
            <a:endParaRPr lang="en-US" dirty="0" smtClean="0"/>
          </a:p>
          <a:p>
            <a:pPr marL="285750" indent="-285750">
              <a:buFont typeface="Arial" panose="020B0604020202020204" pitchFamily="34" charset="0"/>
              <a:buChar char="•"/>
            </a:pPr>
            <a:r>
              <a:rPr lang="en-US" dirty="0" smtClean="0"/>
              <a:t>Simple message of who we are what we do</a:t>
            </a:r>
          </a:p>
          <a:p>
            <a:endParaRPr lang="en-US" dirty="0" smtClean="0"/>
          </a:p>
          <a:p>
            <a:r>
              <a:rPr lang="en-US" dirty="0" smtClean="0"/>
              <a:t>Use animation system from sandbox, include</a:t>
            </a:r>
          </a:p>
          <a:p>
            <a:pPr marL="285750" indent="-285750">
              <a:buFont typeface="Arial" panose="020B0604020202020204" pitchFamily="34" charset="0"/>
              <a:buChar char="•"/>
            </a:pPr>
            <a:r>
              <a:rPr lang="en-US" dirty="0" smtClean="0"/>
              <a:t>Dinner Information with Linkable content</a:t>
            </a:r>
          </a:p>
          <a:p>
            <a:pPr marL="285750" indent="-285750">
              <a:buFont typeface="Arial" panose="020B0604020202020204" pitchFamily="34" charset="0"/>
              <a:buChar char="•"/>
            </a:pPr>
            <a:r>
              <a:rPr lang="en-US" dirty="0" smtClean="0"/>
              <a:t>Request contributing </a:t>
            </a:r>
            <a:endParaRPr lang="en-US" dirty="0"/>
          </a:p>
          <a:p>
            <a:pPr marL="742950" lvl="1" indent="-285750">
              <a:buFont typeface="Arial" panose="020B0604020202020204" pitchFamily="34" charset="0"/>
              <a:buChar char="•"/>
            </a:pPr>
            <a:r>
              <a:rPr lang="en-US" dirty="0" smtClean="0"/>
              <a:t>Time – volunteer</a:t>
            </a:r>
          </a:p>
          <a:p>
            <a:pPr marL="742950" lvl="1" indent="-285750">
              <a:buFont typeface="Arial" panose="020B0604020202020204" pitchFamily="34" charset="0"/>
              <a:buChar char="•"/>
            </a:pPr>
            <a:r>
              <a:rPr lang="en-US" dirty="0" smtClean="0"/>
              <a:t>Funds for education or clean water(links)</a:t>
            </a:r>
          </a:p>
          <a:p>
            <a:pPr marL="285750" indent="-285750">
              <a:buFont typeface="Arial" panose="020B0604020202020204" pitchFamily="34" charset="0"/>
              <a:buChar char="•"/>
            </a:pPr>
            <a:r>
              <a:rPr lang="en-US" dirty="0" err="1" smtClean="0"/>
              <a:t>Fr</a:t>
            </a:r>
            <a:r>
              <a:rPr lang="en-US" dirty="0" smtClean="0"/>
              <a:t> Joe video from sandbox animation</a:t>
            </a:r>
          </a:p>
          <a:p>
            <a:pPr marL="285750" indent="-285750">
              <a:buFont typeface="Arial" panose="020B0604020202020204" pitchFamily="34" charset="0"/>
              <a:buChar char="•"/>
            </a:pPr>
            <a:r>
              <a:rPr lang="en-US" dirty="0" smtClean="0"/>
              <a:t>? Experiential Trips</a:t>
            </a:r>
          </a:p>
          <a:p>
            <a:pPr marL="285750" indent="-285750">
              <a:buFont typeface="Arial" panose="020B0604020202020204" pitchFamily="34" charset="0"/>
              <a:buChar char="•"/>
            </a:pPr>
            <a:r>
              <a:rPr lang="en-US" dirty="0" smtClean="0"/>
              <a:t>? Technology program</a:t>
            </a:r>
          </a:p>
          <a:p>
            <a:endParaRPr lang="en-US" dirty="0" smtClean="0"/>
          </a:p>
          <a:p>
            <a:endParaRPr lang="en-US" dirty="0" smtClean="0"/>
          </a:p>
          <a:p>
            <a:r>
              <a:rPr lang="en-US" dirty="0" smtClean="0"/>
              <a:t>Articles in the body / rest of page</a:t>
            </a:r>
          </a:p>
          <a:p>
            <a:r>
              <a:rPr lang="en-US" dirty="0"/>
              <a:t>	</a:t>
            </a:r>
            <a:r>
              <a:rPr lang="en-US" dirty="0" smtClean="0"/>
              <a:t>Education articles</a:t>
            </a:r>
          </a:p>
          <a:p>
            <a:r>
              <a:rPr lang="en-US" dirty="0"/>
              <a:t>	</a:t>
            </a:r>
            <a:r>
              <a:rPr lang="en-US" dirty="0" smtClean="0"/>
              <a:t>Water article</a:t>
            </a:r>
          </a:p>
          <a:p>
            <a:endParaRPr lang="en-US" dirty="0" smtClean="0"/>
          </a:p>
          <a:p>
            <a:r>
              <a:rPr lang="en-US" dirty="0" smtClean="0"/>
              <a:t>Very visible Area on page for donations</a:t>
            </a:r>
          </a:p>
        </p:txBody>
      </p:sp>
      <p:sp>
        <p:nvSpPr>
          <p:cNvPr id="5" name="TextBox 4"/>
          <p:cNvSpPr txBox="1"/>
          <p:nvPr/>
        </p:nvSpPr>
        <p:spPr>
          <a:xfrm>
            <a:off x="541826" y="0"/>
            <a:ext cx="3028778" cy="584775"/>
          </a:xfrm>
          <a:prstGeom prst="rect">
            <a:avLst/>
          </a:prstGeom>
          <a:noFill/>
        </p:spPr>
        <p:txBody>
          <a:bodyPr wrap="none" rtlCol="0">
            <a:spAutoFit/>
          </a:bodyPr>
          <a:lstStyle/>
          <a:p>
            <a:r>
              <a:rPr lang="en-US" sz="3200" b="1" dirty="0" smtClean="0"/>
              <a:t>Main page - Plan</a:t>
            </a:r>
            <a:endParaRPr lang="en-US" sz="3200" b="1" dirty="0"/>
          </a:p>
        </p:txBody>
      </p:sp>
      <p:sp>
        <p:nvSpPr>
          <p:cNvPr id="6" name="TextBox 5"/>
          <p:cNvSpPr txBox="1"/>
          <p:nvPr/>
        </p:nvSpPr>
        <p:spPr>
          <a:xfrm>
            <a:off x="5955325" y="1172308"/>
            <a:ext cx="5228492" cy="646331"/>
          </a:xfrm>
          <a:prstGeom prst="rect">
            <a:avLst/>
          </a:prstGeom>
          <a:noFill/>
        </p:spPr>
        <p:txBody>
          <a:bodyPr wrap="square" rtlCol="0">
            <a:spAutoFit/>
          </a:bodyPr>
          <a:lstStyle/>
          <a:p>
            <a:r>
              <a:rPr lang="en-US" b="1" dirty="0" smtClean="0"/>
              <a:t>Second Pass/ Ongoing</a:t>
            </a:r>
          </a:p>
          <a:p>
            <a:r>
              <a:rPr lang="en-US" dirty="0" smtClean="0"/>
              <a:t>Better logo area</a:t>
            </a:r>
            <a:endParaRPr lang="en-US" dirty="0"/>
          </a:p>
        </p:txBody>
      </p:sp>
      <p:pic>
        <p:nvPicPr>
          <p:cNvPr id="8" name="Picture 7"/>
          <p:cNvPicPr>
            <a:picLocks noChangeAspect="1"/>
          </p:cNvPicPr>
          <p:nvPr/>
        </p:nvPicPr>
        <p:blipFill>
          <a:blip r:embed="rId2"/>
          <a:stretch>
            <a:fillRect/>
          </a:stretch>
        </p:blipFill>
        <p:spPr>
          <a:xfrm>
            <a:off x="682138" y="575952"/>
            <a:ext cx="9772650" cy="571500"/>
          </a:xfrm>
          <a:prstGeom prst="rect">
            <a:avLst/>
          </a:prstGeom>
        </p:spPr>
      </p:pic>
    </p:spTree>
    <p:extLst>
      <p:ext uri="{BB962C8B-B14F-4D97-AF65-F5344CB8AC3E}">
        <p14:creationId xmlns:p14="http://schemas.microsoft.com/office/powerpoint/2010/main" val="493174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61344" y="989249"/>
            <a:ext cx="1953583" cy="1428764"/>
          </a:xfrm>
          <a:prstGeom prst="rect">
            <a:avLst/>
          </a:prstGeom>
        </p:spPr>
      </p:pic>
      <p:sp>
        <p:nvSpPr>
          <p:cNvPr id="5" name="TextBox 4"/>
          <p:cNvSpPr txBox="1"/>
          <p:nvPr/>
        </p:nvSpPr>
        <p:spPr>
          <a:xfrm>
            <a:off x="704269" y="110813"/>
            <a:ext cx="5826796" cy="584775"/>
          </a:xfrm>
          <a:prstGeom prst="rect">
            <a:avLst/>
          </a:prstGeom>
          <a:noFill/>
        </p:spPr>
        <p:txBody>
          <a:bodyPr wrap="square" rtlCol="0">
            <a:spAutoFit/>
          </a:bodyPr>
          <a:lstStyle/>
          <a:p>
            <a:r>
              <a:rPr lang="en-US" sz="3200" b="1" dirty="0" smtClean="0"/>
              <a:t>Main page – Layout part 1 of 3</a:t>
            </a:r>
            <a:endParaRPr lang="en-US" sz="3200" b="1" dirty="0"/>
          </a:p>
        </p:txBody>
      </p:sp>
      <p:pic>
        <p:nvPicPr>
          <p:cNvPr id="8" name="Picture 7"/>
          <p:cNvPicPr>
            <a:picLocks noChangeAspect="1"/>
          </p:cNvPicPr>
          <p:nvPr/>
        </p:nvPicPr>
        <p:blipFill>
          <a:blip r:embed="rId3"/>
          <a:stretch>
            <a:fillRect/>
          </a:stretch>
        </p:blipFill>
        <p:spPr>
          <a:xfrm>
            <a:off x="704269" y="2411138"/>
            <a:ext cx="10620956" cy="571500"/>
          </a:xfrm>
          <a:prstGeom prst="rect">
            <a:avLst/>
          </a:prstGeom>
        </p:spPr>
      </p:pic>
      <p:pic>
        <p:nvPicPr>
          <p:cNvPr id="2" name="Picture 1"/>
          <p:cNvPicPr>
            <a:picLocks noChangeAspect="1"/>
          </p:cNvPicPr>
          <p:nvPr/>
        </p:nvPicPr>
        <p:blipFill>
          <a:blip r:embed="rId4"/>
          <a:stretch>
            <a:fillRect/>
          </a:stretch>
        </p:blipFill>
        <p:spPr>
          <a:xfrm>
            <a:off x="704269" y="3054412"/>
            <a:ext cx="10611431" cy="3343275"/>
          </a:xfrm>
          <a:prstGeom prst="rect">
            <a:avLst/>
          </a:prstGeom>
        </p:spPr>
      </p:pic>
      <p:sp>
        <p:nvSpPr>
          <p:cNvPr id="3" name="TextBox 2"/>
          <p:cNvSpPr txBox="1"/>
          <p:nvPr/>
        </p:nvSpPr>
        <p:spPr>
          <a:xfrm>
            <a:off x="2002770" y="3640073"/>
            <a:ext cx="3213848" cy="1754326"/>
          </a:xfrm>
          <a:prstGeom prst="rect">
            <a:avLst/>
          </a:prstGeom>
          <a:noFill/>
        </p:spPr>
        <p:txBody>
          <a:bodyPr wrap="square" rtlCol="0">
            <a:spAutoFit/>
          </a:bodyPr>
          <a:lstStyle/>
          <a:p>
            <a:r>
              <a:rPr lang="en-US" dirty="0" smtClean="0">
                <a:solidFill>
                  <a:srgbClr val="FF0000"/>
                </a:solidFill>
              </a:rPr>
              <a:t>Slide with following elements</a:t>
            </a:r>
          </a:p>
          <a:p>
            <a:pPr marL="342900" indent="-342900">
              <a:buFont typeface="+mj-lt"/>
              <a:buAutoNum type="arabicPeriod"/>
            </a:pPr>
            <a:r>
              <a:rPr lang="en-US" i="1" u="sng" dirty="0" smtClean="0">
                <a:solidFill>
                  <a:srgbClr val="FF0000"/>
                </a:solidFill>
              </a:rPr>
              <a:t>Water picture and link</a:t>
            </a:r>
          </a:p>
          <a:p>
            <a:pPr marL="342900" indent="-342900">
              <a:buFont typeface="+mj-lt"/>
              <a:buAutoNum type="arabicPeriod"/>
            </a:pPr>
            <a:r>
              <a:rPr lang="en-US" dirty="0" smtClean="0">
                <a:solidFill>
                  <a:srgbClr val="FF0000"/>
                </a:solidFill>
              </a:rPr>
              <a:t>Education picture and link</a:t>
            </a:r>
          </a:p>
          <a:p>
            <a:pPr marL="342900" indent="-342900">
              <a:buFont typeface="+mj-lt"/>
              <a:buAutoNum type="arabicPeriod"/>
            </a:pPr>
            <a:r>
              <a:rPr lang="en-US" dirty="0" smtClean="0">
                <a:solidFill>
                  <a:srgbClr val="FF0000"/>
                </a:solidFill>
              </a:rPr>
              <a:t>Dinner information and link</a:t>
            </a:r>
          </a:p>
          <a:p>
            <a:pPr marL="342900" indent="-342900">
              <a:buFont typeface="+mj-lt"/>
              <a:buAutoNum type="arabicPeriod"/>
            </a:pPr>
            <a:r>
              <a:rPr lang="en-US" dirty="0" err="1" smtClean="0">
                <a:solidFill>
                  <a:srgbClr val="FF0000"/>
                </a:solidFill>
              </a:rPr>
              <a:t>Fr</a:t>
            </a:r>
            <a:r>
              <a:rPr lang="en-US" dirty="0" smtClean="0">
                <a:solidFill>
                  <a:srgbClr val="FF0000"/>
                </a:solidFill>
              </a:rPr>
              <a:t> Joe Video and link</a:t>
            </a:r>
          </a:p>
          <a:p>
            <a:pPr marL="342900" indent="-342900">
              <a:buFont typeface="+mj-lt"/>
              <a:buAutoNum type="arabicPeriod"/>
            </a:pPr>
            <a:endParaRPr lang="en-US" dirty="0">
              <a:solidFill>
                <a:srgbClr val="FF0000"/>
              </a:solidFill>
            </a:endParaRPr>
          </a:p>
        </p:txBody>
      </p:sp>
      <p:sp>
        <p:nvSpPr>
          <p:cNvPr id="9" name="TextBox 8"/>
          <p:cNvSpPr txBox="1"/>
          <p:nvPr/>
        </p:nvSpPr>
        <p:spPr>
          <a:xfrm>
            <a:off x="1940908" y="989249"/>
            <a:ext cx="9548812" cy="1261884"/>
          </a:xfrm>
          <a:prstGeom prst="rect">
            <a:avLst/>
          </a:prstGeom>
          <a:noFill/>
        </p:spPr>
        <p:txBody>
          <a:bodyPr wrap="square" rtlCol="0">
            <a:spAutoFit/>
          </a:bodyPr>
          <a:lstStyle/>
          <a:p>
            <a:r>
              <a:rPr lang="en-US" sz="4400" b="1" i="1" dirty="0" smtClean="0"/>
              <a:t>Share the Blessings </a:t>
            </a:r>
          </a:p>
          <a:p>
            <a:r>
              <a:rPr lang="en-US" sz="3200" b="1" dirty="0" smtClean="0"/>
              <a:t>Water and Education Programs for those in need!</a:t>
            </a:r>
            <a:endParaRPr lang="en-US" sz="3200" b="1" dirty="0"/>
          </a:p>
        </p:txBody>
      </p:sp>
      <p:grpSp>
        <p:nvGrpSpPr>
          <p:cNvPr id="12" name="Group 11"/>
          <p:cNvGrpSpPr/>
          <p:nvPr/>
        </p:nvGrpSpPr>
        <p:grpSpPr>
          <a:xfrm>
            <a:off x="9199014" y="1082128"/>
            <a:ext cx="2116686" cy="400110"/>
            <a:chOff x="10075314" y="733153"/>
            <a:chExt cx="2116686" cy="400110"/>
          </a:xfrm>
        </p:grpSpPr>
        <p:sp>
          <p:nvSpPr>
            <p:cNvPr id="10" name="TextBox 9"/>
            <p:cNvSpPr txBox="1"/>
            <p:nvPr/>
          </p:nvSpPr>
          <p:spPr>
            <a:xfrm>
              <a:off x="10075314" y="733153"/>
              <a:ext cx="811761" cy="400110"/>
            </a:xfrm>
            <a:prstGeom prst="rect">
              <a:avLst/>
            </a:prstGeom>
            <a:noFill/>
          </p:spPr>
          <p:txBody>
            <a:bodyPr wrap="none" rtlCol="0">
              <a:spAutoFit/>
            </a:bodyPr>
            <a:lstStyle/>
            <a:p>
              <a:r>
                <a:rPr lang="en-US" sz="1600" b="1" dirty="0" smtClean="0"/>
                <a:t>Search</a:t>
              </a:r>
              <a:r>
                <a:rPr lang="en-US" sz="2000" b="1" dirty="0" smtClean="0"/>
                <a:t> </a:t>
              </a:r>
              <a:endParaRPr lang="en-US" sz="2000" b="1" dirty="0"/>
            </a:p>
          </p:txBody>
        </p:sp>
        <p:sp>
          <p:nvSpPr>
            <p:cNvPr id="11" name="Rectangle 10"/>
            <p:cNvSpPr/>
            <p:nvPr/>
          </p:nvSpPr>
          <p:spPr>
            <a:xfrm>
              <a:off x="10887075" y="860540"/>
              <a:ext cx="1304925" cy="14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6357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538" y="772649"/>
            <a:ext cx="12189462" cy="3148488"/>
          </a:xfrm>
          <a:prstGeom prst="rect">
            <a:avLst/>
          </a:prstGeom>
        </p:spPr>
      </p:pic>
      <p:sp>
        <p:nvSpPr>
          <p:cNvPr id="5" name="TextBox 4"/>
          <p:cNvSpPr txBox="1"/>
          <p:nvPr/>
        </p:nvSpPr>
        <p:spPr>
          <a:xfrm>
            <a:off x="541826" y="0"/>
            <a:ext cx="5451877" cy="584775"/>
          </a:xfrm>
          <a:prstGeom prst="rect">
            <a:avLst/>
          </a:prstGeom>
          <a:noFill/>
        </p:spPr>
        <p:txBody>
          <a:bodyPr wrap="none" rtlCol="0">
            <a:spAutoFit/>
          </a:bodyPr>
          <a:lstStyle/>
          <a:p>
            <a:r>
              <a:rPr lang="en-US" sz="3200" b="1" dirty="0" smtClean="0"/>
              <a:t>Main page – Layout part 2 of 3 </a:t>
            </a:r>
            <a:endParaRPr lang="en-US" sz="3200" b="1" dirty="0"/>
          </a:p>
        </p:txBody>
      </p:sp>
      <p:sp>
        <p:nvSpPr>
          <p:cNvPr id="9" name="TextBox 8"/>
          <p:cNvSpPr txBox="1"/>
          <p:nvPr/>
        </p:nvSpPr>
        <p:spPr>
          <a:xfrm>
            <a:off x="888008" y="4697553"/>
            <a:ext cx="3748466" cy="1077218"/>
          </a:xfrm>
          <a:prstGeom prst="rect">
            <a:avLst/>
          </a:prstGeom>
          <a:noFill/>
        </p:spPr>
        <p:txBody>
          <a:bodyPr wrap="square" rtlCol="0">
            <a:spAutoFit/>
          </a:bodyPr>
          <a:lstStyle/>
          <a:p>
            <a:r>
              <a:rPr lang="en-US" sz="3200" b="1" dirty="0" smtClean="0"/>
              <a:t>Education Current </a:t>
            </a:r>
          </a:p>
          <a:p>
            <a:r>
              <a:rPr lang="en-US" sz="3200" b="1" dirty="0" smtClean="0"/>
              <a:t>Alumni Students</a:t>
            </a:r>
            <a:endParaRPr lang="en-US" sz="3200" b="1" dirty="0"/>
          </a:p>
        </p:txBody>
      </p:sp>
      <p:pic>
        <p:nvPicPr>
          <p:cNvPr id="4" name="Picture 3"/>
          <p:cNvPicPr>
            <a:picLocks noChangeAspect="1"/>
          </p:cNvPicPr>
          <p:nvPr/>
        </p:nvPicPr>
        <p:blipFill>
          <a:blip r:embed="rId3"/>
          <a:stretch>
            <a:fillRect/>
          </a:stretch>
        </p:blipFill>
        <p:spPr>
          <a:xfrm>
            <a:off x="5074666" y="4271972"/>
            <a:ext cx="6572250" cy="2533650"/>
          </a:xfrm>
          <a:prstGeom prst="rect">
            <a:avLst/>
          </a:prstGeom>
        </p:spPr>
      </p:pic>
      <p:pic>
        <p:nvPicPr>
          <p:cNvPr id="6" name="Picture 5"/>
          <p:cNvPicPr>
            <a:picLocks noChangeAspect="1"/>
          </p:cNvPicPr>
          <p:nvPr/>
        </p:nvPicPr>
        <p:blipFill>
          <a:blip r:embed="rId4"/>
          <a:stretch>
            <a:fillRect/>
          </a:stretch>
        </p:blipFill>
        <p:spPr>
          <a:xfrm>
            <a:off x="5251898" y="2079618"/>
            <a:ext cx="3316915" cy="1552575"/>
          </a:xfrm>
          <a:prstGeom prst="rect">
            <a:avLst/>
          </a:prstGeom>
        </p:spPr>
      </p:pic>
      <p:sp>
        <p:nvSpPr>
          <p:cNvPr id="12" name="TextBox 11"/>
          <p:cNvSpPr txBox="1"/>
          <p:nvPr/>
        </p:nvSpPr>
        <p:spPr>
          <a:xfrm>
            <a:off x="5266535" y="772649"/>
            <a:ext cx="6337737" cy="1077218"/>
          </a:xfrm>
          <a:prstGeom prst="rect">
            <a:avLst/>
          </a:prstGeom>
          <a:noFill/>
        </p:spPr>
        <p:txBody>
          <a:bodyPr wrap="square" rtlCol="0">
            <a:spAutoFit/>
          </a:bodyPr>
          <a:lstStyle/>
          <a:p>
            <a:r>
              <a:rPr lang="en-US" sz="3200" b="1" dirty="0" smtClean="0"/>
              <a:t>Retail ROI 2016 grant to Share the</a:t>
            </a:r>
          </a:p>
          <a:p>
            <a:r>
              <a:rPr lang="en-US" sz="3200" b="1" dirty="0" smtClean="0"/>
              <a:t>Blessings funds 2 wells for the year!</a:t>
            </a:r>
            <a:endParaRPr lang="en-US" sz="3200" b="1" dirty="0"/>
          </a:p>
        </p:txBody>
      </p:sp>
      <p:sp>
        <p:nvSpPr>
          <p:cNvPr id="7" name="TextBox 6"/>
          <p:cNvSpPr txBox="1"/>
          <p:nvPr/>
        </p:nvSpPr>
        <p:spPr>
          <a:xfrm>
            <a:off x="8568813" y="1962969"/>
            <a:ext cx="3364885" cy="1754326"/>
          </a:xfrm>
          <a:prstGeom prst="rect">
            <a:avLst/>
          </a:prstGeom>
          <a:noFill/>
        </p:spPr>
        <p:txBody>
          <a:bodyPr wrap="square" rtlCol="0">
            <a:spAutoFit/>
          </a:bodyPr>
          <a:lstStyle/>
          <a:p>
            <a:r>
              <a:rPr lang="en-US" dirty="0" smtClean="0"/>
              <a:t>Retail ROI 2016 donation to Share the Blessings enables us  to meet our annual goal of creating at least 2 clean water wells for the year.  Thanks Retail Orphan Initiative! </a:t>
            </a:r>
          </a:p>
        </p:txBody>
      </p:sp>
      <p:pic>
        <p:nvPicPr>
          <p:cNvPr id="15" name="Picture 14"/>
          <p:cNvPicPr>
            <a:picLocks noChangeAspect="1"/>
          </p:cNvPicPr>
          <p:nvPr/>
        </p:nvPicPr>
        <p:blipFill>
          <a:blip r:embed="rId5"/>
          <a:stretch>
            <a:fillRect/>
          </a:stretch>
        </p:blipFill>
        <p:spPr>
          <a:xfrm>
            <a:off x="401336" y="858308"/>
            <a:ext cx="4692312" cy="2773885"/>
          </a:xfrm>
          <a:prstGeom prst="rect">
            <a:avLst/>
          </a:prstGeom>
        </p:spPr>
      </p:pic>
    </p:spTree>
    <p:extLst>
      <p:ext uri="{BB962C8B-B14F-4D97-AF65-F5344CB8AC3E}">
        <p14:creationId xmlns:p14="http://schemas.microsoft.com/office/powerpoint/2010/main" val="3122770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826" y="75708"/>
            <a:ext cx="5451877" cy="584775"/>
          </a:xfrm>
          <a:prstGeom prst="rect">
            <a:avLst/>
          </a:prstGeom>
          <a:noFill/>
        </p:spPr>
        <p:txBody>
          <a:bodyPr wrap="none" rtlCol="0">
            <a:spAutoFit/>
          </a:bodyPr>
          <a:lstStyle/>
          <a:p>
            <a:r>
              <a:rPr lang="en-US" sz="3200" b="1" dirty="0" smtClean="0"/>
              <a:t>Main page – Layout part 3 of 3 </a:t>
            </a:r>
            <a:endParaRPr lang="en-US" sz="3200" b="1" dirty="0"/>
          </a:p>
        </p:txBody>
      </p:sp>
      <p:sp>
        <p:nvSpPr>
          <p:cNvPr id="2" name="Rectangle 1"/>
          <p:cNvSpPr/>
          <p:nvPr/>
        </p:nvSpPr>
        <p:spPr>
          <a:xfrm>
            <a:off x="541826" y="891004"/>
            <a:ext cx="10673862" cy="2585323"/>
          </a:xfrm>
          <a:prstGeom prst="rect">
            <a:avLst/>
          </a:prstGeom>
        </p:spPr>
        <p:txBody>
          <a:bodyPr wrap="square">
            <a:spAutoFit/>
          </a:bodyPr>
          <a:lstStyle/>
          <a:p>
            <a:pPr algn="ctr"/>
            <a:r>
              <a:rPr lang="en-US" b="1" dirty="0">
                <a:solidFill>
                  <a:srgbClr val="444444"/>
                </a:solidFill>
                <a:latin typeface="Calibri" panose="020F0502020204030204" pitchFamily="34" charset="0"/>
              </a:rPr>
              <a:t>SHARE THE BLESSINGS. Providing clean water. Educating students. Building hope. </a:t>
            </a:r>
            <a:endParaRPr lang="en-US" dirty="0">
              <a:solidFill>
                <a:srgbClr val="444444"/>
              </a:solidFill>
              <a:latin typeface="Calibri" panose="020F0502020204030204" pitchFamily="34" charset="0"/>
            </a:endParaRPr>
          </a:p>
          <a:p>
            <a:r>
              <a:rPr lang="en-US" dirty="0">
                <a:solidFill>
                  <a:srgbClr val="444444"/>
                </a:solidFill>
                <a:latin typeface="Calibri" panose="020F0502020204030204" pitchFamily="34" charset="0"/>
              </a:rPr>
              <a:t> </a:t>
            </a:r>
          </a:p>
          <a:p>
            <a:r>
              <a:rPr lang="en-US" b="1" dirty="0">
                <a:solidFill>
                  <a:srgbClr val="444444"/>
                </a:solidFill>
                <a:latin typeface="Calibri" panose="020F0502020204030204" pitchFamily="34" charset="0"/>
              </a:rPr>
              <a:t>Education: Hope for Tomorrow.</a:t>
            </a:r>
            <a:r>
              <a:rPr lang="en-US" dirty="0">
                <a:solidFill>
                  <a:srgbClr val="444444"/>
                </a:solidFill>
                <a:latin typeface="Calibri" panose="020F0502020204030204" pitchFamily="34" charset="0"/>
              </a:rPr>
              <a:t> Since 2002, Share the Blessings has provided tuition scholarships to primary, secondary, university and seminary students in Uganda. Our graduates have gone on to serve as teachers, engineers, shop owners, park rangers and Catholic priests. We currently sponsor 40 orphaned or at-risk students throughout Uganda and invite you to consider serving as an individual student sponsor.  </a:t>
            </a:r>
          </a:p>
          <a:p>
            <a:pPr algn="ctr"/>
            <a:r>
              <a:rPr lang="en-US" dirty="0">
                <a:solidFill>
                  <a:srgbClr val="444444"/>
                </a:solidFill>
                <a:latin typeface="Calibri" panose="020F0502020204030204" pitchFamily="34" charset="0"/>
              </a:rPr>
              <a:t> </a:t>
            </a:r>
          </a:p>
          <a:p>
            <a:r>
              <a:rPr lang="en-US" dirty="0">
                <a:solidFill>
                  <a:srgbClr val="444444"/>
                </a:solidFill>
                <a:latin typeface="Calibri" panose="020F0502020204030204" pitchFamily="34" charset="0"/>
              </a:rPr>
              <a:t>"By wisdom a house is built, and by understanding it is established; and by knowledge</a:t>
            </a:r>
            <a:br>
              <a:rPr lang="en-US" dirty="0">
                <a:solidFill>
                  <a:srgbClr val="444444"/>
                </a:solidFill>
                <a:latin typeface="Calibri" panose="020F0502020204030204" pitchFamily="34" charset="0"/>
              </a:rPr>
            </a:br>
            <a:r>
              <a:rPr lang="en-US" dirty="0">
                <a:solidFill>
                  <a:srgbClr val="444444"/>
                </a:solidFill>
                <a:latin typeface="Calibri" panose="020F0502020204030204" pitchFamily="34" charset="0"/>
              </a:rPr>
              <a:t>the rooms are filled with all precious and pleasant riches."  Proverbs 24:3-4</a:t>
            </a:r>
            <a:endParaRPr lang="en-US" b="0" i="0" dirty="0">
              <a:solidFill>
                <a:srgbClr val="444444"/>
              </a:solidFill>
              <a:effectLst/>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9066228" y="3647544"/>
            <a:ext cx="2925227" cy="3068538"/>
          </a:xfrm>
          <a:prstGeom prst="rect">
            <a:avLst/>
          </a:prstGeom>
        </p:spPr>
      </p:pic>
      <p:pic>
        <p:nvPicPr>
          <p:cNvPr id="13" name="Picture 12"/>
          <p:cNvPicPr>
            <a:picLocks noChangeAspect="1"/>
          </p:cNvPicPr>
          <p:nvPr/>
        </p:nvPicPr>
        <p:blipFill>
          <a:blip r:embed="rId3"/>
          <a:stretch>
            <a:fillRect/>
          </a:stretch>
        </p:blipFill>
        <p:spPr>
          <a:xfrm>
            <a:off x="230443" y="3698712"/>
            <a:ext cx="9344025" cy="3032953"/>
          </a:xfrm>
          <a:prstGeom prst="rect">
            <a:avLst/>
          </a:prstGeom>
        </p:spPr>
      </p:pic>
      <p:sp>
        <p:nvSpPr>
          <p:cNvPr id="14" name="Rectangle 13"/>
          <p:cNvSpPr/>
          <p:nvPr/>
        </p:nvSpPr>
        <p:spPr>
          <a:xfrm>
            <a:off x="1211238" y="3893263"/>
            <a:ext cx="1456874" cy="369332"/>
          </a:xfrm>
          <a:prstGeom prst="rect">
            <a:avLst/>
          </a:prstGeom>
        </p:spPr>
        <p:txBody>
          <a:bodyPr wrap="none">
            <a:spAutoFit/>
          </a:bodyPr>
          <a:lstStyle/>
          <a:p>
            <a:r>
              <a:rPr lang="en-US" b="1" dirty="0" smtClean="0"/>
              <a:t>Donate Now!</a:t>
            </a:r>
            <a:endParaRPr lang="en-US" dirty="0"/>
          </a:p>
        </p:txBody>
      </p:sp>
      <p:sp>
        <p:nvSpPr>
          <p:cNvPr id="15" name="Rectangle 14"/>
          <p:cNvSpPr/>
          <p:nvPr/>
        </p:nvSpPr>
        <p:spPr>
          <a:xfrm>
            <a:off x="5061043" y="3893263"/>
            <a:ext cx="4005185" cy="2308324"/>
          </a:xfrm>
          <a:prstGeom prst="rect">
            <a:avLst/>
          </a:prstGeom>
        </p:spPr>
        <p:txBody>
          <a:bodyPr wrap="square">
            <a:spAutoFit/>
          </a:bodyPr>
          <a:lstStyle/>
          <a:p>
            <a:r>
              <a:rPr lang="en-US" b="1" dirty="0" smtClean="0"/>
              <a:t>Volunteer</a:t>
            </a:r>
          </a:p>
          <a:p>
            <a:endParaRPr lang="en-US" b="1" dirty="0"/>
          </a:p>
          <a:p>
            <a:r>
              <a:rPr lang="en-US" b="1" dirty="0" smtClean="0"/>
              <a:t>Provide your most precious gift your time! If you are able to share your time, please contact us and let us know how. Start by first registering and then complete our contact form letting us know how you would like to help. </a:t>
            </a:r>
            <a:endParaRPr lang="en-US" dirty="0"/>
          </a:p>
        </p:txBody>
      </p:sp>
      <p:pic>
        <p:nvPicPr>
          <p:cNvPr id="16" name="Picture 15"/>
          <p:cNvPicPr>
            <a:picLocks noChangeAspect="1"/>
          </p:cNvPicPr>
          <p:nvPr/>
        </p:nvPicPr>
        <p:blipFill>
          <a:blip r:embed="rId4"/>
          <a:stretch>
            <a:fillRect/>
          </a:stretch>
        </p:blipFill>
        <p:spPr>
          <a:xfrm>
            <a:off x="658410" y="4686810"/>
            <a:ext cx="2562529" cy="930345"/>
          </a:xfrm>
          <a:prstGeom prst="rect">
            <a:avLst/>
          </a:prstGeom>
        </p:spPr>
      </p:pic>
    </p:spTree>
    <p:extLst>
      <p:ext uri="{BB962C8B-B14F-4D97-AF65-F5344CB8AC3E}">
        <p14:creationId xmlns:p14="http://schemas.microsoft.com/office/powerpoint/2010/main" val="3571341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1623" y="1481136"/>
            <a:ext cx="4250715" cy="3693319"/>
          </a:xfrm>
          <a:prstGeom prst="rect">
            <a:avLst/>
          </a:prstGeom>
          <a:noFill/>
        </p:spPr>
        <p:txBody>
          <a:bodyPr wrap="none" rtlCol="0">
            <a:spAutoFit/>
          </a:bodyPr>
          <a:lstStyle/>
          <a:p>
            <a:r>
              <a:rPr lang="en-US" b="1" dirty="0"/>
              <a:t>First pass by June</a:t>
            </a:r>
          </a:p>
          <a:p>
            <a:r>
              <a:rPr lang="en-US" dirty="0" smtClean="0"/>
              <a:t>Pages(sub menu items)</a:t>
            </a:r>
          </a:p>
          <a:p>
            <a:pPr marL="285750" indent="-285750">
              <a:buFont typeface="Arial" panose="020B0604020202020204" pitchFamily="34" charset="0"/>
              <a:buChar char="•"/>
            </a:pPr>
            <a:r>
              <a:rPr lang="en-US" dirty="0" smtClean="0"/>
              <a:t>Description of the water program</a:t>
            </a:r>
          </a:p>
          <a:p>
            <a:pPr marL="742950" lvl="1" indent="-285750">
              <a:buFont typeface="Arial" panose="020B0604020202020204" pitchFamily="34" charset="0"/>
              <a:buChar char="•"/>
            </a:pPr>
            <a:r>
              <a:rPr lang="en-US" dirty="0" smtClean="0"/>
              <a:t>Annual goal</a:t>
            </a:r>
          </a:p>
          <a:p>
            <a:pPr marL="742950" lvl="1" indent="-285750">
              <a:buFont typeface="Arial" panose="020B0604020202020204" pitchFamily="34" charset="0"/>
              <a:buChar char="•"/>
            </a:pPr>
            <a:r>
              <a:rPr lang="en-US" dirty="0" smtClean="0"/>
              <a:t>Status </a:t>
            </a:r>
            <a:r>
              <a:rPr lang="en-US" dirty="0"/>
              <a:t>for this year</a:t>
            </a:r>
          </a:p>
          <a:p>
            <a:pPr marL="742950" lvl="1" indent="-285750">
              <a:buFont typeface="Arial" panose="020B0604020202020204" pitchFamily="34" charset="0"/>
              <a:buChar char="•"/>
            </a:pPr>
            <a:r>
              <a:rPr lang="en-US" dirty="0" smtClean="0"/>
              <a:t>Retail </a:t>
            </a:r>
            <a:r>
              <a:rPr lang="en-US" dirty="0"/>
              <a:t>ROI Article</a:t>
            </a:r>
          </a:p>
          <a:p>
            <a:pPr marL="742950" lvl="1" indent="-285750">
              <a:buFont typeface="Arial" panose="020B0604020202020204" pitchFamily="34" charset="0"/>
              <a:buChar char="•"/>
            </a:pPr>
            <a:endParaRPr lang="en-US" dirty="0" smtClean="0"/>
          </a:p>
          <a:p>
            <a:endParaRPr lang="en-US" dirty="0" smtClean="0"/>
          </a:p>
          <a:p>
            <a:pPr marL="285750" indent="-285750">
              <a:buFont typeface="Arial" panose="020B0604020202020204" pitchFamily="34" charset="0"/>
              <a:buChar char="•"/>
            </a:pPr>
            <a:r>
              <a:rPr lang="en-US" dirty="0" smtClean="0"/>
              <a:t>Pictures showing the process</a:t>
            </a:r>
          </a:p>
          <a:p>
            <a:pPr marL="742950" lvl="1" indent="-285750">
              <a:buFont typeface="Arial" panose="020B0604020202020204" pitchFamily="34" charset="0"/>
              <a:buChar char="•"/>
            </a:pPr>
            <a:r>
              <a:rPr lang="en-US" dirty="0" smtClean="0"/>
              <a:t>Show plaque, tell can donate a well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Article on ways to fund a well</a:t>
            </a:r>
          </a:p>
          <a:p>
            <a:pPr marL="285750" indent="-285750">
              <a:buFont typeface="Arial" panose="020B0604020202020204" pitchFamily="34" charset="0"/>
              <a:buChar char="•"/>
            </a:pPr>
            <a:endParaRPr lang="en-US" dirty="0" smtClean="0"/>
          </a:p>
        </p:txBody>
      </p:sp>
      <p:sp>
        <p:nvSpPr>
          <p:cNvPr id="5" name="TextBox 4"/>
          <p:cNvSpPr txBox="1"/>
          <p:nvPr/>
        </p:nvSpPr>
        <p:spPr>
          <a:xfrm>
            <a:off x="332311" y="30553"/>
            <a:ext cx="2304670" cy="584775"/>
          </a:xfrm>
          <a:prstGeom prst="rect">
            <a:avLst/>
          </a:prstGeom>
          <a:noFill/>
        </p:spPr>
        <p:txBody>
          <a:bodyPr wrap="none" rtlCol="0">
            <a:spAutoFit/>
          </a:bodyPr>
          <a:lstStyle/>
          <a:p>
            <a:r>
              <a:rPr lang="en-US" sz="3200" b="1" dirty="0" smtClean="0"/>
              <a:t>Water pages</a:t>
            </a:r>
            <a:endParaRPr lang="en-US" sz="3200" b="1" dirty="0"/>
          </a:p>
        </p:txBody>
      </p:sp>
      <p:sp>
        <p:nvSpPr>
          <p:cNvPr id="6" name="TextBox 5"/>
          <p:cNvSpPr txBox="1"/>
          <p:nvPr/>
        </p:nvSpPr>
        <p:spPr>
          <a:xfrm>
            <a:off x="6740770" y="1348155"/>
            <a:ext cx="3604064" cy="1200329"/>
          </a:xfrm>
          <a:prstGeom prst="rect">
            <a:avLst/>
          </a:prstGeom>
          <a:noFill/>
        </p:spPr>
        <p:txBody>
          <a:bodyPr wrap="none" rtlCol="0">
            <a:spAutoFit/>
          </a:bodyPr>
          <a:lstStyle/>
          <a:p>
            <a:r>
              <a:rPr lang="en-US" b="1" dirty="0" smtClean="0"/>
              <a:t>Second Pass</a:t>
            </a:r>
          </a:p>
          <a:p>
            <a:r>
              <a:rPr lang="en-US" dirty="0" smtClean="0"/>
              <a:t>Table of wells and when constructed</a:t>
            </a:r>
          </a:p>
          <a:p>
            <a:r>
              <a:rPr lang="en-US" dirty="0" smtClean="0"/>
              <a:t>What got us started with water</a:t>
            </a:r>
            <a:endParaRPr lang="en-US" dirty="0"/>
          </a:p>
          <a:p>
            <a:r>
              <a:rPr lang="en-US" dirty="0" smtClean="0"/>
              <a:t>Well process </a:t>
            </a:r>
            <a:endParaRPr lang="en-US" dirty="0"/>
          </a:p>
        </p:txBody>
      </p:sp>
      <p:pic>
        <p:nvPicPr>
          <p:cNvPr id="2" name="Picture 1"/>
          <p:cNvPicPr>
            <a:picLocks noChangeAspect="1"/>
          </p:cNvPicPr>
          <p:nvPr/>
        </p:nvPicPr>
        <p:blipFill>
          <a:blip r:embed="rId2"/>
          <a:stretch>
            <a:fillRect/>
          </a:stretch>
        </p:blipFill>
        <p:spPr>
          <a:xfrm>
            <a:off x="5254755" y="3706289"/>
            <a:ext cx="1903277" cy="2277369"/>
          </a:xfrm>
          <a:prstGeom prst="rect">
            <a:avLst/>
          </a:prstGeom>
        </p:spPr>
      </p:pic>
      <p:pic>
        <p:nvPicPr>
          <p:cNvPr id="3" name="Picture 2"/>
          <p:cNvPicPr>
            <a:picLocks noChangeAspect="1"/>
          </p:cNvPicPr>
          <p:nvPr/>
        </p:nvPicPr>
        <p:blipFill>
          <a:blip r:embed="rId3"/>
          <a:stretch>
            <a:fillRect/>
          </a:stretch>
        </p:blipFill>
        <p:spPr>
          <a:xfrm>
            <a:off x="5212833" y="1481136"/>
            <a:ext cx="1339995" cy="1592073"/>
          </a:xfrm>
          <a:prstGeom prst="rect">
            <a:avLst/>
          </a:prstGeom>
        </p:spPr>
      </p:pic>
      <p:pic>
        <p:nvPicPr>
          <p:cNvPr id="7" name="Picture 6"/>
          <p:cNvPicPr>
            <a:picLocks noChangeAspect="1"/>
          </p:cNvPicPr>
          <p:nvPr/>
        </p:nvPicPr>
        <p:blipFill>
          <a:blip r:embed="rId4"/>
          <a:stretch>
            <a:fillRect/>
          </a:stretch>
        </p:blipFill>
        <p:spPr>
          <a:xfrm>
            <a:off x="8194971" y="3352797"/>
            <a:ext cx="3279190" cy="2462911"/>
          </a:xfrm>
          <a:prstGeom prst="rect">
            <a:avLst/>
          </a:prstGeom>
        </p:spPr>
      </p:pic>
      <p:pic>
        <p:nvPicPr>
          <p:cNvPr id="8" name="Picture 7"/>
          <p:cNvPicPr>
            <a:picLocks noChangeAspect="1"/>
          </p:cNvPicPr>
          <p:nvPr/>
        </p:nvPicPr>
        <p:blipFill>
          <a:blip r:embed="rId5"/>
          <a:stretch>
            <a:fillRect/>
          </a:stretch>
        </p:blipFill>
        <p:spPr>
          <a:xfrm>
            <a:off x="339970" y="618420"/>
            <a:ext cx="9744075" cy="542925"/>
          </a:xfrm>
          <a:prstGeom prst="rect">
            <a:avLst/>
          </a:prstGeom>
        </p:spPr>
      </p:pic>
    </p:spTree>
    <p:extLst>
      <p:ext uri="{BB962C8B-B14F-4D97-AF65-F5344CB8AC3E}">
        <p14:creationId xmlns:p14="http://schemas.microsoft.com/office/powerpoint/2010/main" val="4145849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884" y="618420"/>
            <a:ext cx="11089462" cy="2118212"/>
          </a:xfrm>
          <a:prstGeom prst="rect">
            <a:avLst/>
          </a:prstGeom>
        </p:spPr>
      </p:pic>
      <p:sp>
        <p:nvSpPr>
          <p:cNvPr id="5" name="TextBox 4"/>
          <p:cNvSpPr txBox="1"/>
          <p:nvPr/>
        </p:nvSpPr>
        <p:spPr>
          <a:xfrm>
            <a:off x="554815" y="135920"/>
            <a:ext cx="2944396" cy="584775"/>
          </a:xfrm>
          <a:prstGeom prst="rect">
            <a:avLst/>
          </a:prstGeom>
          <a:noFill/>
        </p:spPr>
        <p:txBody>
          <a:bodyPr wrap="none" rtlCol="0">
            <a:spAutoFit/>
          </a:bodyPr>
          <a:lstStyle/>
          <a:p>
            <a:r>
              <a:rPr lang="en-US" sz="3200" b="1" dirty="0" smtClean="0"/>
              <a:t>Education pages</a:t>
            </a:r>
            <a:endParaRPr lang="en-US" sz="3200" b="1" dirty="0"/>
          </a:p>
        </p:txBody>
      </p:sp>
      <p:sp>
        <p:nvSpPr>
          <p:cNvPr id="6" name="TextBox 5"/>
          <p:cNvSpPr txBox="1"/>
          <p:nvPr/>
        </p:nvSpPr>
        <p:spPr>
          <a:xfrm>
            <a:off x="6256695" y="1677526"/>
            <a:ext cx="5228492" cy="2308324"/>
          </a:xfrm>
          <a:prstGeom prst="rect">
            <a:avLst/>
          </a:prstGeom>
          <a:noFill/>
        </p:spPr>
        <p:txBody>
          <a:bodyPr wrap="square" rtlCol="0">
            <a:spAutoFit/>
          </a:bodyPr>
          <a:lstStyle/>
          <a:p>
            <a:r>
              <a:rPr lang="en-US" b="1" dirty="0" smtClean="0"/>
              <a:t>Second Pass Ongoing</a:t>
            </a:r>
          </a:p>
          <a:p>
            <a:endParaRPr lang="en-US" b="1" dirty="0" smtClean="0"/>
          </a:p>
          <a:p>
            <a:r>
              <a:rPr lang="en-US" dirty="0" smtClean="0"/>
              <a:t>Explain school year</a:t>
            </a:r>
          </a:p>
          <a:p>
            <a:r>
              <a:rPr lang="en-US" dirty="0" smtClean="0"/>
              <a:t>Explain how sponsorship works</a:t>
            </a:r>
          </a:p>
          <a:p>
            <a:r>
              <a:rPr lang="en-US" dirty="0" smtClean="0"/>
              <a:t>Our Student Menu item</a:t>
            </a:r>
          </a:p>
          <a:p>
            <a:pPr marL="285750" indent="-285750">
              <a:buFont typeface="Arial" panose="020B0604020202020204" pitchFamily="34" charset="0"/>
              <a:buChar char="•"/>
            </a:pPr>
            <a:r>
              <a:rPr lang="en-US" dirty="0" smtClean="0"/>
              <a:t>Animation with headshot of each student</a:t>
            </a:r>
          </a:p>
          <a:p>
            <a:pPr marL="285750" indent="-285750">
              <a:buFont typeface="Arial" panose="020B0604020202020204" pitchFamily="34" charset="0"/>
              <a:buChar char="•"/>
            </a:pPr>
            <a:r>
              <a:rPr lang="en-US" dirty="0" smtClean="0"/>
              <a:t>Status </a:t>
            </a:r>
            <a:r>
              <a:rPr lang="en-US" dirty="0"/>
              <a:t>of each student in the animation</a:t>
            </a:r>
          </a:p>
          <a:p>
            <a:r>
              <a:rPr lang="en-US" dirty="0" smtClean="0"/>
              <a:t>Ability to sponsor a student from the site</a:t>
            </a:r>
          </a:p>
        </p:txBody>
      </p:sp>
      <p:sp>
        <p:nvSpPr>
          <p:cNvPr id="7" name="TextBox 6"/>
          <p:cNvSpPr txBox="1"/>
          <p:nvPr/>
        </p:nvSpPr>
        <p:spPr>
          <a:xfrm>
            <a:off x="762849" y="1489268"/>
            <a:ext cx="5285811" cy="5909310"/>
          </a:xfrm>
          <a:prstGeom prst="rect">
            <a:avLst/>
          </a:prstGeom>
          <a:noFill/>
        </p:spPr>
        <p:txBody>
          <a:bodyPr wrap="square" rtlCol="0">
            <a:spAutoFit/>
          </a:bodyPr>
          <a:lstStyle/>
          <a:p>
            <a:r>
              <a:rPr lang="en-US" b="1" dirty="0"/>
              <a:t>First pass by </a:t>
            </a:r>
            <a:r>
              <a:rPr lang="en-US" b="1" dirty="0" smtClean="0"/>
              <a:t>June</a:t>
            </a:r>
          </a:p>
          <a:p>
            <a:endParaRPr lang="en-US" b="1" dirty="0"/>
          </a:p>
          <a:p>
            <a:r>
              <a:rPr lang="en-US" dirty="0" smtClean="0"/>
              <a:t> </a:t>
            </a:r>
          </a:p>
          <a:p>
            <a:pPr marL="285750" indent="-285750">
              <a:buFont typeface="Arial" panose="020B0604020202020204" pitchFamily="34" charset="0"/>
              <a:buChar char="•"/>
            </a:pPr>
            <a:r>
              <a:rPr lang="en-US" dirty="0" smtClean="0"/>
              <a:t>Our students --- change to sponsor program</a:t>
            </a:r>
          </a:p>
          <a:p>
            <a:pPr marL="742950" lvl="1" indent="-285750">
              <a:buFont typeface="Arial" panose="020B0604020202020204" pitchFamily="34" charset="0"/>
              <a:buChar char="•"/>
            </a:pPr>
            <a:r>
              <a:rPr lang="en-US" dirty="0" smtClean="0"/>
              <a:t>Ability to email / contact Education chair</a:t>
            </a:r>
          </a:p>
          <a:p>
            <a:pPr marL="742950" lvl="1" indent="-285750">
              <a:buFont typeface="Arial" panose="020B0604020202020204" pitchFamily="34" charset="0"/>
              <a:buChar char="•"/>
            </a:pPr>
            <a:r>
              <a:rPr lang="en-US" dirty="0" smtClean="0"/>
              <a:t>Better description of sponsorship program with pictures</a:t>
            </a:r>
          </a:p>
          <a:p>
            <a:pPr marL="285750" indent="-285750">
              <a:buFont typeface="Arial" panose="020B0604020202020204" pitchFamily="34" charset="0"/>
              <a:buChar char="•"/>
            </a:pPr>
            <a:r>
              <a:rPr lang="en-US" dirty="0" smtClean="0"/>
              <a:t>Education Goal Program has multiple facets</a:t>
            </a:r>
          </a:p>
          <a:p>
            <a:pPr marL="742950" lvl="1" indent="-285750">
              <a:buFont typeface="Arial" panose="020B0604020202020204" pitchFamily="34" charset="0"/>
              <a:buChar char="•"/>
            </a:pPr>
            <a:r>
              <a:rPr lang="en-US" dirty="0" smtClean="0"/>
              <a:t>Provide Education in Majority World – currently Uganda</a:t>
            </a:r>
          </a:p>
          <a:p>
            <a:pPr marL="1200150" lvl="2" indent="-285750">
              <a:buFont typeface="Arial" panose="020B0604020202020204" pitchFamily="34" charset="0"/>
              <a:buChar char="•"/>
            </a:pPr>
            <a:r>
              <a:rPr lang="en-US" dirty="0" smtClean="0"/>
              <a:t>Support Child Education</a:t>
            </a:r>
          </a:p>
          <a:p>
            <a:pPr marL="1200150" lvl="2" indent="-285750">
              <a:buFont typeface="Arial" panose="020B0604020202020204" pitchFamily="34" charset="0"/>
              <a:buChar char="•"/>
            </a:pPr>
            <a:r>
              <a:rPr lang="en-US" dirty="0" smtClean="0"/>
              <a:t>Support Religious Education</a:t>
            </a:r>
          </a:p>
          <a:p>
            <a:pPr marL="1200150" lvl="2" indent="-285750">
              <a:buFont typeface="Arial" panose="020B0604020202020204" pitchFamily="34" charset="0"/>
              <a:buChar char="•"/>
            </a:pPr>
            <a:r>
              <a:rPr lang="en-US" dirty="0" smtClean="0"/>
              <a:t>Provide refurbished technology</a:t>
            </a:r>
          </a:p>
          <a:p>
            <a:pPr marL="742950" lvl="1" indent="-285750">
              <a:buFont typeface="Arial" panose="020B0604020202020204" pitchFamily="34" charset="0"/>
              <a:buChar char="•"/>
            </a:pPr>
            <a:r>
              <a:rPr lang="en-US" dirty="0" smtClean="0"/>
              <a:t>Provide Education for Minority</a:t>
            </a:r>
          </a:p>
          <a:p>
            <a:pPr marL="1200150" lvl="2" indent="-285750">
              <a:buFont typeface="Arial" panose="020B0604020202020204" pitchFamily="34" charset="0"/>
              <a:buChar char="•"/>
            </a:pPr>
            <a:r>
              <a:rPr lang="en-US" dirty="0" smtClean="0"/>
              <a:t>Dinner</a:t>
            </a:r>
          </a:p>
          <a:p>
            <a:pPr marL="1200150" lvl="2" indent="-285750">
              <a:buFont typeface="Arial" panose="020B0604020202020204" pitchFamily="34" charset="0"/>
              <a:buChar char="•"/>
            </a:pPr>
            <a:r>
              <a:rPr lang="en-US" dirty="0" smtClean="0"/>
              <a:t>School Visit</a:t>
            </a:r>
          </a:p>
          <a:p>
            <a:pPr marL="1200150" lvl="2" indent="-285750">
              <a:buFont typeface="Arial" panose="020B0604020202020204" pitchFamily="34" charset="0"/>
              <a:buChar char="•"/>
            </a:pPr>
            <a:r>
              <a:rPr lang="en-US" dirty="0" smtClean="0"/>
              <a:t>Church Visit</a:t>
            </a:r>
          </a:p>
          <a:p>
            <a:pPr marL="1200150" lvl="2" indent="-285750">
              <a:buFont typeface="Arial" panose="020B0604020202020204" pitchFamily="34" charset="0"/>
              <a:buChar char="•"/>
            </a:pPr>
            <a:r>
              <a:rPr lang="en-US" dirty="0" smtClean="0"/>
              <a:t>We visit groups of all sizes to provide awareness</a:t>
            </a:r>
          </a:p>
          <a:p>
            <a:pPr marL="1200150" lvl="2" indent="-285750">
              <a:buFont typeface="Arial" panose="020B0604020202020204" pitchFamily="34" charset="0"/>
              <a:buChar char="•"/>
            </a:pPr>
            <a:endParaRPr lang="en-US" dirty="0" smtClean="0"/>
          </a:p>
          <a:p>
            <a:endParaRPr lang="en-US" dirty="0" smtClean="0"/>
          </a:p>
        </p:txBody>
      </p:sp>
    </p:spTree>
    <p:extLst>
      <p:ext uri="{BB962C8B-B14F-4D97-AF65-F5344CB8AC3E}">
        <p14:creationId xmlns:p14="http://schemas.microsoft.com/office/powerpoint/2010/main" val="1439990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web site www.earthday.org</a:t>
            </a:r>
            <a:endParaRPr lang="en-US" dirty="0"/>
          </a:p>
        </p:txBody>
      </p:sp>
      <p:pic>
        <p:nvPicPr>
          <p:cNvPr id="4" name="Content Placeholder 3"/>
          <p:cNvPicPr>
            <a:picLocks noGrp="1" noChangeAspect="1"/>
          </p:cNvPicPr>
          <p:nvPr>
            <p:ph idx="1"/>
          </p:nvPr>
        </p:nvPicPr>
        <p:blipFill>
          <a:blip r:embed="rId2"/>
          <a:stretch>
            <a:fillRect/>
          </a:stretch>
        </p:blipFill>
        <p:spPr>
          <a:xfrm>
            <a:off x="2226255" y="1825625"/>
            <a:ext cx="7739489" cy="4351338"/>
          </a:xfrm>
          <a:prstGeom prst="rect">
            <a:avLst/>
          </a:prstGeom>
        </p:spPr>
      </p:pic>
    </p:spTree>
    <p:extLst>
      <p:ext uri="{BB962C8B-B14F-4D97-AF65-F5344CB8AC3E}">
        <p14:creationId xmlns:p14="http://schemas.microsoft.com/office/powerpoint/2010/main" val="1070587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538" y="243232"/>
            <a:ext cx="2353593" cy="584775"/>
          </a:xfrm>
          <a:prstGeom prst="rect">
            <a:avLst/>
          </a:prstGeom>
          <a:noFill/>
        </p:spPr>
        <p:txBody>
          <a:bodyPr wrap="none" rtlCol="0">
            <a:spAutoFit/>
          </a:bodyPr>
          <a:lstStyle/>
          <a:p>
            <a:r>
              <a:rPr lang="en-US" sz="3200" b="1" dirty="0" smtClean="0"/>
              <a:t>Organization</a:t>
            </a:r>
            <a:endParaRPr lang="en-US" sz="3200" b="1" dirty="0"/>
          </a:p>
        </p:txBody>
      </p:sp>
      <p:pic>
        <p:nvPicPr>
          <p:cNvPr id="2" name="Picture 1"/>
          <p:cNvPicPr>
            <a:picLocks noChangeAspect="1"/>
          </p:cNvPicPr>
          <p:nvPr/>
        </p:nvPicPr>
        <p:blipFill>
          <a:blip r:embed="rId2"/>
          <a:stretch>
            <a:fillRect/>
          </a:stretch>
        </p:blipFill>
        <p:spPr>
          <a:xfrm>
            <a:off x="720818" y="981191"/>
            <a:ext cx="9782175" cy="542925"/>
          </a:xfrm>
          <a:prstGeom prst="rect">
            <a:avLst/>
          </a:prstGeom>
        </p:spPr>
      </p:pic>
      <p:sp>
        <p:nvSpPr>
          <p:cNvPr id="7" name="TextBox 6"/>
          <p:cNvSpPr txBox="1"/>
          <p:nvPr/>
        </p:nvSpPr>
        <p:spPr>
          <a:xfrm>
            <a:off x="5955325" y="2019472"/>
            <a:ext cx="5228492" cy="369332"/>
          </a:xfrm>
          <a:prstGeom prst="rect">
            <a:avLst/>
          </a:prstGeom>
          <a:noFill/>
        </p:spPr>
        <p:txBody>
          <a:bodyPr wrap="square" rtlCol="0">
            <a:spAutoFit/>
          </a:bodyPr>
          <a:lstStyle/>
          <a:p>
            <a:r>
              <a:rPr lang="en-US" b="1" dirty="0" smtClean="0"/>
              <a:t>Second Pass Ongoing</a:t>
            </a:r>
          </a:p>
        </p:txBody>
      </p:sp>
      <p:sp>
        <p:nvSpPr>
          <p:cNvPr id="8" name="TextBox 7"/>
          <p:cNvSpPr txBox="1"/>
          <p:nvPr/>
        </p:nvSpPr>
        <p:spPr>
          <a:xfrm>
            <a:off x="611820" y="1892743"/>
            <a:ext cx="4960305" cy="4524315"/>
          </a:xfrm>
          <a:prstGeom prst="rect">
            <a:avLst/>
          </a:prstGeom>
          <a:noFill/>
        </p:spPr>
        <p:txBody>
          <a:bodyPr wrap="square" rtlCol="0">
            <a:spAutoFit/>
          </a:bodyPr>
          <a:lstStyle/>
          <a:p>
            <a:r>
              <a:rPr lang="en-US" b="1" dirty="0" smtClean="0"/>
              <a:t>First Pass</a:t>
            </a:r>
          </a:p>
          <a:p>
            <a:pPr marL="285750" indent="-285750">
              <a:buFont typeface="Arial" panose="020B0604020202020204" pitchFamily="34" charset="0"/>
              <a:buChar char="•"/>
            </a:pPr>
            <a:r>
              <a:rPr lang="en-US" dirty="0" smtClean="0"/>
              <a:t>Improve our beginnings page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Information Menu item</a:t>
            </a:r>
          </a:p>
          <a:p>
            <a:pPr marL="742950" lvl="1" indent="-285750">
              <a:buFont typeface="Arial" panose="020B0604020202020204" pitchFamily="34" charset="0"/>
              <a:buChar char="•"/>
            </a:pPr>
            <a:r>
              <a:rPr lang="en-US" dirty="0" smtClean="0"/>
              <a:t>Better organization of page</a:t>
            </a:r>
          </a:p>
          <a:p>
            <a:pPr marL="742950" lvl="1" indent="-285750">
              <a:buFont typeface="Arial" panose="020B0604020202020204" pitchFamily="34" charset="0"/>
              <a:buChar char="•"/>
            </a:pPr>
            <a:r>
              <a:rPr lang="en-US" dirty="0" smtClean="0"/>
              <a:t>Add Telephone number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Keep General Contacts as 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Reformat Dinner Contact</a:t>
            </a:r>
          </a:p>
          <a:p>
            <a:pPr marL="742950" lvl="1" indent="-285750">
              <a:buFont typeface="Arial" panose="020B0604020202020204" pitchFamily="34" charset="0"/>
              <a:buChar char="•"/>
            </a:pPr>
            <a:r>
              <a:rPr lang="en-US" dirty="0" smtClean="0"/>
              <a:t>Format like General contact</a:t>
            </a:r>
          </a:p>
          <a:p>
            <a:pPr marL="7429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Majority World / Minority world definitions(don’t have to be published as long as menu get you off of page)</a:t>
            </a:r>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1580218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538" y="181649"/>
            <a:ext cx="2519344" cy="584775"/>
          </a:xfrm>
          <a:prstGeom prst="rect">
            <a:avLst/>
          </a:prstGeom>
          <a:noFill/>
        </p:spPr>
        <p:txBody>
          <a:bodyPr wrap="none" rtlCol="0">
            <a:spAutoFit/>
          </a:bodyPr>
          <a:lstStyle/>
          <a:p>
            <a:r>
              <a:rPr lang="en-US" sz="3200" b="1" dirty="0" smtClean="0"/>
              <a:t>How to show </a:t>
            </a:r>
            <a:endParaRPr lang="en-US" sz="3200" b="1" dirty="0"/>
          </a:p>
        </p:txBody>
      </p:sp>
      <p:pic>
        <p:nvPicPr>
          <p:cNvPr id="2" name="Picture 1"/>
          <p:cNvPicPr>
            <a:picLocks noChangeAspect="1"/>
          </p:cNvPicPr>
          <p:nvPr/>
        </p:nvPicPr>
        <p:blipFill>
          <a:blip r:embed="rId2"/>
          <a:stretch>
            <a:fillRect/>
          </a:stretch>
        </p:blipFill>
        <p:spPr>
          <a:xfrm>
            <a:off x="1261457" y="766424"/>
            <a:ext cx="9753600" cy="590550"/>
          </a:xfrm>
          <a:prstGeom prst="rect">
            <a:avLst/>
          </a:prstGeom>
        </p:spPr>
      </p:pic>
      <p:sp>
        <p:nvSpPr>
          <p:cNvPr id="6" name="TextBox 5"/>
          <p:cNvSpPr txBox="1"/>
          <p:nvPr/>
        </p:nvSpPr>
        <p:spPr>
          <a:xfrm>
            <a:off x="5786565" y="1471233"/>
            <a:ext cx="5228492" cy="646331"/>
          </a:xfrm>
          <a:prstGeom prst="rect">
            <a:avLst/>
          </a:prstGeom>
          <a:noFill/>
        </p:spPr>
        <p:txBody>
          <a:bodyPr wrap="square" rtlCol="0">
            <a:spAutoFit/>
          </a:bodyPr>
          <a:lstStyle/>
          <a:p>
            <a:r>
              <a:rPr lang="en-US" b="1" dirty="0" smtClean="0"/>
              <a:t>Second Pass Ongoing</a:t>
            </a:r>
          </a:p>
          <a:p>
            <a:r>
              <a:rPr lang="en-US" dirty="0" smtClean="0"/>
              <a:t>List areas where need assistance </a:t>
            </a:r>
          </a:p>
        </p:txBody>
      </p:sp>
      <p:sp>
        <p:nvSpPr>
          <p:cNvPr id="7" name="TextBox 6"/>
          <p:cNvSpPr txBox="1"/>
          <p:nvPr/>
        </p:nvSpPr>
        <p:spPr>
          <a:xfrm>
            <a:off x="527538" y="1485859"/>
            <a:ext cx="5427787" cy="923330"/>
          </a:xfrm>
          <a:prstGeom prst="rect">
            <a:avLst/>
          </a:prstGeom>
          <a:noFill/>
        </p:spPr>
        <p:txBody>
          <a:bodyPr wrap="square" rtlCol="0">
            <a:spAutoFit/>
          </a:bodyPr>
          <a:lstStyle/>
          <a:p>
            <a:r>
              <a:rPr lang="en-US" b="1" dirty="0"/>
              <a:t>First pass by June</a:t>
            </a:r>
          </a:p>
          <a:p>
            <a:pPr marL="285750" indent="-285750">
              <a:buFont typeface="Arial" panose="020B0604020202020204" pitchFamily="34" charset="0"/>
              <a:buChar char="•"/>
            </a:pPr>
            <a:r>
              <a:rPr lang="en-US" dirty="0" smtClean="0"/>
              <a:t>Keep content</a:t>
            </a:r>
          </a:p>
          <a:p>
            <a:pPr marL="742950" lvl="1" indent="-285750">
              <a:buFont typeface="Arial" panose="020B0604020202020204" pitchFamily="34" charset="0"/>
              <a:buChar char="•"/>
            </a:pPr>
            <a:r>
              <a:rPr lang="en-US" dirty="0" smtClean="0"/>
              <a:t>Better format content</a:t>
            </a:r>
            <a:endParaRPr lang="en-US" dirty="0"/>
          </a:p>
        </p:txBody>
      </p:sp>
    </p:spTree>
    <p:extLst>
      <p:ext uri="{BB962C8B-B14F-4D97-AF65-F5344CB8AC3E}">
        <p14:creationId xmlns:p14="http://schemas.microsoft.com/office/powerpoint/2010/main" val="4091000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6334" y="2868894"/>
            <a:ext cx="5235536" cy="769441"/>
          </a:xfrm>
          <a:prstGeom prst="rect">
            <a:avLst/>
          </a:prstGeom>
          <a:noFill/>
        </p:spPr>
        <p:txBody>
          <a:bodyPr wrap="none" rtlCol="0">
            <a:spAutoFit/>
          </a:bodyPr>
          <a:lstStyle/>
          <a:p>
            <a:r>
              <a:rPr lang="en-US" sz="4400" dirty="0" smtClean="0"/>
              <a:t>Future Considerations</a:t>
            </a:r>
            <a:endParaRPr lang="en-US" sz="4400" dirty="0"/>
          </a:p>
        </p:txBody>
      </p:sp>
    </p:spTree>
    <p:extLst>
      <p:ext uri="{BB962C8B-B14F-4D97-AF65-F5344CB8AC3E}">
        <p14:creationId xmlns:p14="http://schemas.microsoft.com/office/powerpoint/2010/main" val="39715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access for User types </a:t>
            </a:r>
            <a:endParaRPr lang="en-US" dirty="0"/>
          </a:p>
        </p:txBody>
      </p:sp>
      <p:sp>
        <p:nvSpPr>
          <p:cNvPr id="3" name="Content Placeholder 2"/>
          <p:cNvSpPr>
            <a:spLocks noGrp="1"/>
          </p:cNvSpPr>
          <p:nvPr>
            <p:ph idx="1"/>
          </p:nvPr>
        </p:nvSpPr>
        <p:spPr/>
        <p:txBody>
          <a:bodyPr/>
          <a:lstStyle/>
          <a:p>
            <a:r>
              <a:rPr lang="en-US" dirty="0" smtClean="0">
                <a:solidFill>
                  <a:srgbClr val="FF0000"/>
                </a:solidFill>
              </a:rPr>
              <a:t>General / Public Users</a:t>
            </a:r>
          </a:p>
          <a:p>
            <a:pPr lvl="1"/>
            <a:r>
              <a:rPr lang="en-US" dirty="0" smtClean="0">
                <a:solidFill>
                  <a:srgbClr val="FF0000"/>
                </a:solidFill>
              </a:rPr>
              <a:t>Informational site – Key message / content that needs to be communicated. </a:t>
            </a:r>
          </a:p>
          <a:p>
            <a:pPr lvl="1"/>
            <a:endParaRPr lang="en-US" dirty="0"/>
          </a:p>
          <a:p>
            <a:r>
              <a:rPr lang="en-US" dirty="0" smtClean="0"/>
              <a:t>Sponsors</a:t>
            </a:r>
          </a:p>
          <a:p>
            <a:r>
              <a:rPr lang="en-US" dirty="0" smtClean="0"/>
              <a:t>Donors</a:t>
            </a:r>
          </a:p>
          <a:p>
            <a:r>
              <a:rPr lang="en-US" i="1" dirty="0" smtClean="0"/>
              <a:t>Internal Organization</a:t>
            </a:r>
          </a:p>
          <a:p>
            <a:pPr lvl="1"/>
            <a:r>
              <a:rPr lang="en-US" i="1" dirty="0" smtClean="0"/>
              <a:t>Operational Site</a:t>
            </a:r>
            <a:endParaRPr lang="en-US" i="1" dirty="0"/>
          </a:p>
        </p:txBody>
      </p:sp>
    </p:spTree>
    <p:extLst>
      <p:ext uri="{BB962C8B-B14F-4D97-AF65-F5344CB8AC3E}">
        <p14:creationId xmlns:p14="http://schemas.microsoft.com/office/powerpoint/2010/main" val="1266458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6237" y="531733"/>
            <a:ext cx="3595688" cy="3162091"/>
          </a:xfrm>
          <a:prstGeom prst="rect">
            <a:avLst/>
          </a:prstGeom>
        </p:spPr>
      </p:pic>
      <p:pic>
        <p:nvPicPr>
          <p:cNvPr id="5" name="Picture 4"/>
          <p:cNvPicPr>
            <a:picLocks noChangeAspect="1"/>
          </p:cNvPicPr>
          <p:nvPr/>
        </p:nvPicPr>
        <p:blipFill>
          <a:blip r:embed="rId3"/>
          <a:stretch>
            <a:fillRect/>
          </a:stretch>
        </p:blipFill>
        <p:spPr>
          <a:xfrm>
            <a:off x="5155088" y="831771"/>
            <a:ext cx="7884636" cy="6151016"/>
          </a:xfrm>
          <a:prstGeom prst="rect">
            <a:avLst/>
          </a:prstGeom>
        </p:spPr>
      </p:pic>
      <p:pic>
        <p:nvPicPr>
          <p:cNvPr id="6" name="Picture 5"/>
          <p:cNvPicPr>
            <a:picLocks noChangeAspect="1"/>
          </p:cNvPicPr>
          <p:nvPr/>
        </p:nvPicPr>
        <p:blipFill>
          <a:blip r:embed="rId4"/>
          <a:stretch>
            <a:fillRect/>
          </a:stretch>
        </p:blipFill>
        <p:spPr>
          <a:xfrm>
            <a:off x="1365863" y="4713914"/>
            <a:ext cx="3912017" cy="2144086"/>
          </a:xfrm>
          <a:prstGeom prst="rect">
            <a:avLst/>
          </a:prstGeom>
        </p:spPr>
      </p:pic>
      <p:pic>
        <p:nvPicPr>
          <p:cNvPr id="11" name="Picture 10"/>
          <p:cNvPicPr>
            <a:picLocks noChangeAspect="1"/>
          </p:cNvPicPr>
          <p:nvPr/>
        </p:nvPicPr>
        <p:blipFill>
          <a:blip r:embed="rId5"/>
          <a:stretch>
            <a:fillRect/>
          </a:stretch>
        </p:blipFill>
        <p:spPr>
          <a:xfrm>
            <a:off x="1774576" y="2555586"/>
            <a:ext cx="2971800" cy="2276475"/>
          </a:xfrm>
          <a:prstGeom prst="rect">
            <a:avLst/>
          </a:prstGeom>
        </p:spPr>
      </p:pic>
    </p:spTree>
    <p:extLst>
      <p:ext uri="{BB962C8B-B14F-4D97-AF65-F5344CB8AC3E}">
        <p14:creationId xmlns:p14="http://schemas.microsoft.com/office/powerpoint/2010/main" val="1745967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207832">
            <a:off x="73685" y="3940288"/>
            <a:ext cx="5233987" cy="2597350"/>
          </a:xfrm>
          <a:prstGeom prst="rect">
            <a:avLst/>
          </a:prstGeom>
        </p:spPr>
      </p:pic>
      <p:pic>
        <p:nvPicPr>
          <p:cNvPr id="6" name="Picture 5"/>
          <p:cNvPicPr>
            <a:picLocks noChangeAspect="1"/>
          </p:cNvPicPr>
          <p:nvPr/>
        </p:nvPicPr>
        <p:blipFill>
          <a:blip r:embed="rId3"/>
          <a:stretch>
            <a:fillRect/>
          </a:stretch>
        </p:blipFill>
        <p:spPr>
          <a:xfrm>
            <a:off x="6157912" y="3588815"/>
            <a:ext cx="5191125" cy="3104567"/>
          </a:xfrm>
          <a:prstGeom prst="rect">
            <a:avLst/>
          </a:prstGeom>
        </p:spPr>
      </p:pic>
      <p:pic>
        <p:nvPicPr>
          <p:cNvPr id="7" name="Picture 6"/>
          <p:cNvPicPr>
            <a:picLocks noChangeAspect="1"/>
          </p:cNvPicPr>
          <p:nvPr/>
        </p:nvPicPr>
        <p:blipFill>
          <a:blip r:embed="rId4"/>
          <a:stretch>
            <a:fillRect/>
          </a:stretch>
        </p:blipFill>
        <p:spPr>
          <a:xfrm>
            <a:off x="-154619" y="1015937"/>
            <a:ext cx="5581650" cy="2911482"/>
          </a:xfrm>
          <a:prstGeom prst="rect">
            <a:avLst/>
          </a:prstGeom>
        </p:spPr>
      </p:pic>
      <p:pic>
        <p:nvPicPr>
          <p:cNvPr id="8" name="Picture 7"/>
          <p:cNvPicPr>
            <a:picLocks noChangeAspect="1"/>
          </p:cNvPicPr>
          <p:nvPr/>
        </p:nvPicPr>
        <p:blipFill>
          <a:blip r:embed="rId5"/>
          <a:stretch>
            <a:fillRect/>
          </a:stretch>
        </p:blipFill>
        <p:spPr>
          <a:xfrm>
            <a:off x="6040004" y="471488"/>
            <a:ext cx="6306615" cy="2883694"/>
          </a:xfrm>
          <a:prstGeom prst="rect">
            <a:avLst/>
          </a:prstGeom>
        </p:spPr>
      </p:pic>
      <p:pic>
        <p:nvPicPr>
          <p:cNvPr id="9" name="Picture 8"/>
          <p:cNvPicPr>
            <a:picLocks noChangeAspect="1"/>
          </p:cNvPicPr>
          <p:nvPr/>
        </p:nvPicPr>
        <p:blipFill>
          <a:blip r:embed="rId5"/>
          <a:stretch>
            <a:fillRect/>
          </a:stretch>
        </p:blipFill>
        <p:spPr>
          <a:xfrm>
            <a:off x="5995759" y="500985"/>
            <a:ext cx="6306615" cy="2883694"/>
          </a:xfrm>
          <a:prstGeom prst="rect">
            <a:avLst/>
          </a:prstGeom>
        </p:spPr>
      </p:pic>
    </p:spTree>
    <p:extLst>
      <p:ext uri="{BB962C8B-B14F-4D97-AF65-F5344CB8AC3E}">
        <p14:creationId xmlns:p14="http://schemas.microsoft.com/office/powerpoint/2010/main" val="2660361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2320" y="0"/>
            <a:ext cx="5395452" cy="1325563"/>
          </a:xfrm>
        </p:spPr>
        <p:txBody>
          <a:bodyPr/>
          <a:lstStyle/>
          <a:p>
            <a:endParaRPr lang="en-US" dirty="0"/>
          </a:p>
        </p:txBody>
      </p:sp>
      <p:pic>
        <p:nvPicPr>
          <p:cNvPr id="4" name="Picture 3"/>
          <p:cNvPicPr>
            <a:picLocks noChangeAspect="1"/>
          </p:cNvPicPr>
          <p:nvPr/>
        </p:nvPicPr>
        <p:blipFill>
          <a:blip r:embed="rId2"/>
          <a:stretch>
            <a:fillRect/>
          </a:stretch>
        </p:blipFill>
        <p:spPr>
          <a:xfrm>
            <a:off x="164228" y="3229897"/>
            <a:ext cx="6266069" cy="3332034"/>
          </a:xfrm>
          <a:prstGeom prst="rect">
            <a:avLst/>
          </a:prstGeom>
        </p:spPr>
      </p:pic>
      <p:pic>
        <p:nvPicPr>
          <p:cNvPr id="5" name="Picture 4"/>
          <p:cNvPicPr>
            <a:picLocks noChangeAspect="1"/>
          </p:cNvPicPr>
          <p:nvPr/>
        </p:nvPicPr>
        <p:blipFill>
          <a:blip r:embed="rId3"/>
          <a:stretch>
            <a:fillRect/>
          </a:stretch>
        </p:blipFill>
        <p:spPr>
          <a:xfrm>
            <a:off x="6884272" y="1008855"/>
            <a:ext cx="5143500" cy="5572125"/>
          </a:xfrm>
          <a:prstGeom prst="rect">
            <a:avLst/>
          </a:prstGeom>
        </p:spPr>
      </p:pic>
      <p:pic>
        <p:nvPicPr>
          <p:cNvPr id="6" name="Picture 5"/>
          <p:cNvPicPr>
            <a:picLocks noChangeAspect="1"/>
          </p:cNvPicPr>
          <p:nvPr/>
        </p:nvPicPr>
        <p:blipFill>
          <a:blip r:embed="rId4"/>
          <a:stretch>
            <a:fillRect/>
          </a:stretch>
        </p:blipFill>
        <p:spPr>
          <a:xfrm>
            <a:off x="-1" y="0"/>
            <a:ext cx="6884274" cy="3588031"/>
          </a:xfrm>
          <a:prstGeom prst="rect">
            <a:avLst/>
          </a:prstGeom>
        </p:spPr>
      </p:pic>
    </p:spTree>
    <p:extLst>
      <p:ext uri="{BB962C8B-B14F-4D97-AF65-F5344CB8AC3E}">
        <p14:creationId xmlns:p14="http://schemas.microsoft.com/office/powerpoint/2010/main" val="136924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0437" y="590120"/>
            <a:ext cx="5775837" cy="4361804"/>
          </a:xfrm>
          <a:prstGeom prst="rect">
            <a:avLst/>
          </a:prstGeom>
        </p:spPr>
      </p:pic>
    </p:spTree>
    <p:extLst>
      <p:ext uri="{BB962C8B-B14F-4D97-AF65-F5344CB8AC3E}">
        <p14:creationId xmlns:p14="http://schemas.microsoft.com/office/powerpoint/2010/main" val="477854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46635" y="1071563"/>
            <a:ext cx="1953583" cy="1428764"/>
          </a:xfrm>
          <a:prstGeom prst="rect">
            <a:avLst/>
          </a:prstGeom>
        </p:spPr>
      </p:pic>
      <p:sp>
        <p:nvSpPr>
          <p:cNvPr id="5" name="TextBox 4"/>
          <p:cNvSpPr txBox="1"/>
          <p:nvPr/>
        </p:nvSpPr>
        <p:spPr>
          <a:xfrm>
            <a:off x="704269" y="66568"/>
            <a:ext cx="5826796" cy="584775"/>
          </a:xfrm>
          <a:prstGeom prst="rect">
            <a:avLst/>
          </a:prstGeom>
          <a:noFill/>
        </p:spPr>
        <p:txBody>
          <a:bodyPr wrap="square" rtlCol="0">
            <a:spAutoFit/>
          </a:bodyPr>
          <a:lstStyle/>
          <a:p>
            <a:r>
              <a:rPr lang="en-US" sz="3200" b="1" dirty="0" smtClean="0"/>
              <a:t>Main page – Layout part 1 of</a:t>
            </a:r>
            <a:endParaRPr lang="en-US" sz="3200" b="1" dirty="0"/>
          </a:p>
        </p:txBody>
      </p:sp>
      <p:pic>
        <p:nvPicPr>
          <p:cNvPr id="8" name="Picture 7"/>
          <p:cNvPicPr>
            <a:picLocks noChangeAspect="1"/>
          </p:cNvPicPr>
          <p:nvPr/>
        </p:nvPicPr>
        <p:blipFill>
          <a:blip r:embed="rId3"/>
          <a:stretch>
            <a:fillRect/>
          </a:stretch>
        </p:blipFill>
        <p:spPr>
          <a:xfrm>
            <a:off x="694744" y="2375336"/>
            <a:ext cx="10620956" cy="571500"/>
          </a:xfrm>
          <a:prstGeom prst="rect">
            <a:avLst/>
          </a:prstGeom>
        </p:spPr>
      </p:pic>
      <p:pic>
        <p:nvPicPr>
          <p:cNvPr id="2" name="Picture 1"/>
          <p:cNvPicPr>
            <a:picLocks noChangeAspect="1"/>
          </p:cNvPicPr>
          <p:nvPr/>
        </p:nvPicPr>
        <p:blipFill>
          <a:blip r:embed="rId4"/>
          <a:stretch>
            <a:fillRect/>
          </a:stretch>
        </p:blipFill>
        <p:spPr>
          <a:xfrm>
            <a:off x="704269" y="3054412"/>
            <a:ext cx="10611431" cy="3343275"/>
          </a:xfrm>
          <a:prstGeom prst="rect">
            <a:avLst/>
          </a:prstGeom>
        </p:spPr>
      </p:pic>
      <p:sp>
        <p:nvSpPr>
          <p:cNvPr id="3" name="TextBox 2"/>
          <p:cNvSpPr txBox="1"/>
          <p:nvPr/>
        </p:nvSpPr>
        <p:spPr>
          <a:xfrm>
            <a:off x="2002770" y="3640073"/>
            <a:ext cx="3213848" cy="1754326"/>
          </a:xfrm>
          <a:prstGeom prst="rect">
            <a:avLst/>
          </a:prstGeom>
          <a:noFill/>
        </p:spPr>
        <p:txBody>
          <a:bodyPr wrap="square" rtlCol="0">
            <a:spAutoFit/>
          </a:bodyPr>
          <a:lstStyle/>
          <a:p>
            <a:r>
              <a:rPr lang="en-US" dirty="0" smtClean="0">
                <a:solidFill>
                  <a:srgbClr val="FF0000"/>
                </a:solidFill>
              </a:rPr>
              <a:t>Slide with following elements</a:t>
            </a:r>
          </a:p>
          <a:p>
            <a:pPr marL="342900" indent="-342900">
              <a:buFont typeface="+mj-lt"/>
              <a:buAutoNum type="arabicPeriod"/>
            </a:pPr>
            <a:r>
              <a:rPr lang="en-US" i="1" u="sng" dirty="0" smtClean="0">
                <a:solidFill>
                  <a:srgbClr val="FF0000"/>
                </a:solidFill>
              </a:rPr>
              <a:t>Water picture and link</a:t>
            </a:r>
          </a:p>
          <a:p>
            <a:pPr marL="342900" indent="-342900">
              <a:buFont typeface="+mj-lt"/>
              <a:buAutoNum type="arabicPeriod"/>
            </a:pPr>
            <a:r>
              <a:rPr lang="en-US" dirty="0" smtClean="0">
                <a:solidFill>
                  <a:srgbClr val="FF0000"/>
                </a:solidFill>
              </a:rPr>
              <a:t>Education picture and link</a:t>
            </a:r>
          </a:p>
          <a:p>
            <a:pPr marL="342900" indent="-342900">
              <a:buFont typeface="+mj-lt"/>
              <a:buAutoNum type="arabicPeriod"/>
            </a:pPr>
            <a:r>
              <a:rPr lang="en-US" dirty="0" smtClean="0">
                <a:solidFill>
                  <a:srgbClr val="FF0000"/>
                </a:solidFill>
              </a:rPr>
              <a:t>Dinner information and link</a:t>
            </a:r>
          </a:p>
          <a:p>
            <a:pPr marL="342900" indent="-342900">
              <a:buFont typeface="+mj-lt"/>
              <a:buAutoNum type="arabicPeriod"/>
            </a:pPr>
            <a:r>
              <a:rPr lang="en-US" dirty="0" err="1" smtClean="0">
                <a:solidFill>
                  <a:srgbClr val="FF0000"/>
                </a:solidFill>
              </a:rPr>
              <a:t>Fr</a:t>
            </a:r>
            <a:r>
              <a:rPr lang="en-US" dirty="0" smtClean="0">
                <a:solidFill>
                  <a:srgbClr val="FF0000"/>
                </a:solidFill>
              </a:rPr>
              <a:t> Joe Video and link</a:t>
            </a:r>
          </a:p>
          <a:p>
            <a:pPr marL="342900" indent="-342900">
              <a:buFont typeface="+mj-lt"/>
              <a:buAutoNum type="arabicPeriod"/>
            </a:pPr>
            <a:endParaRPr lang="en-US" dirty="0">
              <a:solidFill>
                <a:srgbClr val="FF0000"/>
              </a:solidFill>
            </a:endParaRPr>
          </a:p>
        </p:txBody>
      </p:sp>
      <p:sp>
        <p:nvSpPr>
          <p:cNvPr id="9" name="TextBox 8"/>
          <p:cNvSpPr txBox="1"/>
          <p:nvPr/>
        </p:nvSpPr>
        <p:spPr>
          <a:xfrm>
            <a:off x="2198613" y="1123285"/>
            <a:ext cx="9850512" cy="1200329"/>
          </a:xfrm>
          <a:prstGeom prst="rect">
            <a:avLst/>
          </a:prstGeom>
          <a:noFill/>
        </p:spPr>
        <p:txBody>
          <a:bodyPr wrap="square" rtlCol="0">
            <a:spAutoFit/>
          </a:bodyPr>
          <a:lstStyle/>
          <a:p>
            <a:r>
              <a:rPr lang="en-US" sz="4400" b="1" i="1" dirty="0" smtClean="0"/>
              <a:t>Share the Blessings </a:t>
            </a:r>
            <a:endParaRPr lang="en-US" sz="3600" b="1" dirty="0"/>
          </a:p>
          <a:p>
            <a:r>
              <a:rPr lang="en-US" sz="2800" b="1" dirty="0" smtClean="0"/>
              <a:t>Clean Water and Education Programs for the Majority World</a:t>
            </a:r>
            <a:endParaRPr lang="en-US" sz="2800" b="1" dirty="0"/>
          </a:p>
        </p:txBody>
      </p:sp>
      <p:grpSp>
        <p:nvGrpSpPr>
          <p:cNvPr id="12" name="Group 11"/>
          <p:cNvGrpSpPr/>
          <p:nvPr/>
        </p:nvGrpSpPr>
        <p:grpSpPr>
          <a:xfrm>
            <a:off x="9041848" y="1015709"/>
            <a:ext cx="2116686" cy="400110"/>
            <a:chOff x="10075314" y="733153"/>
            <a:chExt cx="2116686" cy="400110"/>
          </a:xfrm>
        </p:grpSpPr>
        <p:sp>
          <p:nvSpPr>
            <p:cNvPr id="10" name="TextBox 9"/>
            <p:cNvSpPr txBox="1"/>
            <p:nvPr/>
          </p:nvSpPr>
          <p:spPr>
            <a:xfrm>
              <a:off x="10075314" y="733153"/>
              <a:ext cx="811761" cy="400110"/>
            </a:xfrm>
            <a:prstGeom prst="rect">
              <a:avLst/>
            </a:prstGeom>
            <a:noFill/>
          </p:spPr>
          <p:txBody>
            <a:bodyPr wrap="none" rtlCol="0">
              <a:spAutoFit/>
            </a:bodyPr>
            <a:lstStyle/>
            <a:p>
              <a:r>
                <a:rPr lang="en-US" sz="1600" b="1" dirty="0" smtClean="0"/>
                <a:t>Search</a:t>
              </a:r>
              <a:r>
                <a:rPr lang="en-US" sz="2000" b="1" dirty="0" smtClean="0"/>
                <a:t> </a:t>
              </a:r>
              <a:endParaRPr lang="en-US" sz="2000" b="1" dirty="0"/>
            </a:p>
          </p:txBody>
        </p:sp>
        <p:sp>
          <p:nvSpPr>
            <p:cNvPr id="11" name="Rectangle 10"/>
            <p:cNvSpPr/>
            <p:nvPr/>
          </p:nvSpPr>
          <p:spPr>
            <a:xfrm>
              <a:off x="10887075" y="860540"/>
              <a:ext cx="1304925" cy="14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609599" y="6212875"/>
            <a:ext cx="11020425" cy="584775"/>
          </a:xfrm>
          <a:prstGeom prst="rect">
            <a:avLst/>
          </a:prstGeom>
        </p:spPr>
        <p:txBody>
          <a:bodyPr wrap="square">
            <a:spAutoFit/>
          </a:bodyPr>
          <a:lstStyle/>
          <a:p>
            <a:pPr lvl="0"/>
            <a:r>
              <a:rPr lang="en-US" sz="3200" b="1" dirty="0" smtClean="0">
                <a:solidFill>
                  <a:prstClr val="black"/>
                </a:solidFill>
              </a:rPr>
              <a:t>Sharing our blessings via Clean </a:t>
            </a:r>
            <a:r>
              <a:rPr lang="en-US" sz="3200" b="1" dirty="0">
                <a:solidFill>
                  <a:prstClr val="black"/>
                </a:solidFill>
              </a:rPr>
              <a:t>Water and Education </a:t>
            </a:r>
            <a:r>
              <a:rPr lang="en-US" sz="3200" b="1" dirty="0" smtClean="0">
                <a:solidFill>
                  <a:prstClr val="black"/>
                </a:solidFill>
              </a:rPr>
              <a:t>Programs!</a:t>
            </a:r>
            <a:endParaRPr lang="en-US" sz="3200" b="1" dirty="0">
              <a:solidFill>
                <a:prstClr val="black"/>
              </a:solidFill>
            </a:endParaRPr>
          </a:p>
        </p:txBody>
      </p:sp>
    </p:spTree>
    <p:extLst>
      <p:ext uri="{BB962C8B-B14F-4D97-AF65-F5344CB8AC3E}">
        <p14:creationId xmlns:p14="http://schemas.microsoft.com/office/powerpoint/2010/main" val="3277442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Share the Blessings</a:t>
            </a:r>
            <a:br>
              <a:rPr lang="en-US" dirty="0" smtClean="0"/>
            </a:br>
            <a:r>
              <a:rPr lang="en-US" dirty="0" smtClean="0"/>
              <a:t>Web changes</a:t>
            </a:r>
            <a:endParaRPr lang="en-US" dirty="0"/>
          </a:p>
        </p:txBody>
      </p:sp>
      <p:sp>
        <p:nvSpPr>
          <p:cNvPr id="3" name="Subtitle 2"/>
          <p:cNvSpPr>
            <a:spLocks noGrp="1"/>
          </p:cNvSpPr>
          <p:nvPr>
            <p:ph type="subTitle" idx="1"/>
          </p:nvPr>
        </p:nvSpPr>
        <p:spPr/>
        <p:txBody>
          <a:bodyPr/>
          <a:lstStyle/>
          <a:p>
            <a:r>
              <a:rPr lang="en-US" dirty="0" smtClean="0"/>
              <a:t>Technical Details</a:t>
            </a:r>
            <a:endParaRPr lang="en-US" dirty="0"/>
          </a:p>
        </p:txBody>
      </p:sp>
    </p:spTree>
    <p:extLst>
      <p:ext uri="{BB962C8B-B14F-4D97-AF65-F5344CB8AC3E}">
        <p14:creationId xmlns:p14="http://schemas.microsoft.com/office/powerpoint/2010/main" val="1592331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751281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632012"/>
          </a:xfrm>
        </p:spPr>
        <p:txBody>
          <a:bodyPr>
            <a:normAutofit fontScale="90000"/>
          </a:bodyPr>
          <a:lstStyle/>
          <a:p>
            <a:r>
              <a:rPr lang="en-US" dirty="0" smtClean="0"/>
              <a:t>Plans</a:t>
            </a:r>
            <a:endParaRPr lang="en-US" dirty="0"/>
          </a:p>
        </p:txBody>
      </p:sp>
      <p:sp>
        <p:nvSpPr>
          <p:cNvPr id="3" name="Content Placeholder 2"/>
          <p:cNvSpPr>
            <a:spLocks noGrp="1"/>
          </p:cNvSpPr>
          <p:nvPr>
            <p:ph idx="1"/>
          </p:nvPr>
        </p:nvSpPr>
        <p:spPr>
          <a:xfrm>
            <a:off x="340659" y="632013"/>
            <a:ext cx="10515600" cy="2531222"/>
          </a:xfrm>
        </p:spPr>
        <p:txBody>
          <a:bodyPr>
            <a:normAutofit/>
          </a:bodyPr>
          <a:lstStyle/>
          <a:p>
            <a:r>
              <a:rPr lang="en-US" dirty="0" smtClean="0"/>
              <a:t>Copy content from main site to a </a:t>
            </a:r>
            <a:r>
              <a:rPr lang="en-US" dirty="0" err="1" smtClean="0"/>
              <a:t>subdirection</a:t>
            </a:r>
            <a:r>
              <a:rPr lang="en-US" dirty="0" smtClean="0"/>
              <a:t> – prod1</a:t>
            </a:r>
          </a:p>
          <a:p>
            <a:r>
              <a:rPr lang="en-US" dirty="0" smtClean="0"/>
              <a:t>Setup a pointer to replace index.html that points to prod1</a:t>
            </a:r>
          </a:p>
          <a:p>
            <a:r>
              <a:rPr lang="en-US" dirty="0" smtClean="0"/>
              <a:t>Load</a:t>
            </a:r>
          </a:p>
          <a:p>
            <a:r>
              <a:rPr lang="en-US" dirty="0">
                <a:hlinkClick r:id="rId2"/>
              </a:rPr>
              <a:t>https://www.ostraining.com/support-forum/joomla-support/joomla-website-in-a-subdirectory-htaccesstxt-file</a:t>
            </a:r>
            <a:r>
              <a:rPr lang="en-US" dirty="0" smtClean="0">
                <a:hlinkClick r:id="rId2"/>
              </a:rPr>
              <a:t>/</a:t>
            </a:r>
            <a:endParaRPr lang="en-US" dirty="0" smtClean="0"/>
          </a:p>
          <a:p>
            <a:endParaRPr lang="en-US" dirty="0"/>
          </a:p>
        </p:txBody>
      </p:sp>
      <p:pic>
        <p:nvPicPr>
          <p:cNvPr id="4" name="Picture 3"/>
          <p:cNvPicPr>
            <a:picLocks noChangeAspect="1"/>
          </p:cNvPicPr>
          <p:nvPr/>
        </p:nvPicPr>
        <p:blipFill>
          <a:blip r:embed="rId3"/>
          <a:stretch>
            <a:fillRect/>
          </a:stretch>
        </p:blipFill>
        <p:spPr>
          <a:xfrm>
            <a:off x="7279343" y="3163235"/>
            <a:ext cx="3917575" cy="3572974"/>
          </a:xfrm>
          <a:prstGeom prst="rect">
            <a:avLst/>
          </a:prstGeom>
        </p:spPr>
      </p:pic>
      <p:pic>
        <p:nvPicPr>
          <p:cNvPr id="5" name="Picture 4"/>
          <p:cNvPicPr>
            <a:picLocks noChangeAspect="1"/>
          </p:cNvPicPr>
          <p:nvPr/>
        </p:nvPicPr>
        <p:blipFill>
          <a:blip r:embed="rId4"/>
          <a:stretch>
            <a:fillRect/>
          </a:stretch>
        </p:blipFill>
        <p:spPr>
          <a:xfrm>
            <a:off x="690284" y="3163235"/>
            <a:ext cx="3119717" cy="3148704"/>
          </a:xfrm>
          <a:prstGeom prst="rect">
            <a:avLst/>
          </a:prstGeom>
        </p:spPr>
      </p:pic>
      <p:sp>
        <p:nvSpPr>
          <p:cNvPr id="6" name="TextBox 5"/>
          <p:cNvSpPr txBox="1"/>
          <p:nvPr/>
        </p:nvSpPr>
        <p:spPr>
          <a:xfrm>
            <a:off x="4558552" y="3795247"/>
            <a:ext cx="2259106" cy="2585323"/>
          </a:xfrm>
          <a:prstGeom prst="rect">
            <a:avLst/>
          </a:prstGeom>
          <a:noFill/>
        </p:spPr>
        <p:txBody>
          <a:bodyPr wrap="square" rtlCol="0">
            <a:spAutoFit/>
          </a:bodyPr>
          <a:lstStyle/>
          <a:p>
            <a:r>
              <a:rPr lang="en-US" dirty="0" smtClean="0"/>
              <a:t>Re-directed </a:t>
            </a:r>
            <a:r>
              <a:rPr lang="en-US" dirty="0" err="1" smtClean="0"/>
              <a:t>eb</a:t>
            </a:r>
            <a:r>
              <a:rPr lang="en-US" dirty="0" smtClean="0"/>
              <a:t> back to </a:t>
            </a:r>
            <a:r>
              <a:rPr lang="en-US" dirty="0" smtClean="0">
                <a:hlinkClick r:id="rId5"/>
              </a:rPr>
              <a:t>www.share-the-blessings.org</a:t>
            </a:r>
            <a:endParaRPr lang="en-US" dirty="0" smtClean="0"/>
          </a:p>
          <a:p>
            <a:r>
              <a:rPr lang="en-US" dirty="0" smtClean="0"/>
              <a:t>Thinking to redirect </a:t>
            </a:r>
            <a:r>
              <a:rPr lang="en-US" dirty="0" smtClean="0">
                <a:hlinkClick r:id="rId5"/>
              </a:rPr>
              <a:t>www.share-the-blessings.org</a:t>
            </a:r>
            <a:r>
              <a:rPr lang="en-US" dirty="0" smtClean="0"/>
              <a:t> to </a:t>
            </a:r>
          </a:p>
          <a:p>
            <a:endParaRPr lang="en-US" dirty="0"/>
          </a:p>
          <a:p>
            <a:r>
              <a:rPr lang="en-US" dirty="0" smtClean="0"/>
              <a:t>Help.share-the-blessings.org</a:t>
            </a:r>
            <a:endParaRPr lang="en-US" dirty="0"/>
          </a:p>
        </p:txBody>
      </p:sp>
    </p:spTree>
    <p:extLst>
      <p:ext uri="{BB962C8B-B14F-4D97-AF65-F5344CB8AC3E}">
        <p14:creationId xmlns:p14="http://schemas.microsoft.com/office/powerpoint/2010/main" val="3100226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thoughts for moving prod into live site</a:t>
            </a:r>
            <a:endParaRPr lang="en-US" dirty="0"/>
          </a:p>
        </p:txBody>
      </p:sp>
      <p:sp>
        <p:nvSpPr>
          <p:cNvPr id="3" name="Content Placeholder 2"/>
          <p:cNvSpPr>
            <a:spLocks noGrp="1"/>
          </p:cNvSpPr>
          <p:nvPr>
            <p:ph idx="1"/>
          </p:nvPr>
        </p:nvSpPr>
        <p:spPr>
          <a:xfrm>
            <a:off x="838200" y="1825625"/>
            <a:ext cx="5764306" cy="4351338"/>
          </a:xfrm>
        </p:spPr>
        <p:txBody>
          <a:bodyPr numCol="1"/>
          <a:lstStyle/>
          <a:p>
            <a:r>
              <a:rPr lang="en-US" dirty="0" smtClean="0"/>
              <a:t>Can see how it works to move current sandbox to / . Other steps	</a:t>
            </a:r>
          </a:p>
          <a:p>
            <a:pPr lvl="1"/>
            <a:r>
              <a:rPr lang="en-US" dirty="0" smtClean="0"/>
              <a:t>Copy content</a:t>
            </a:r>
          </a:p>
          <a:p>
            <a:pPr lvl="1"/>
            <a:r>
              <a:rPr lang="en-US" dirty="0" smtClean="0"/>
              <a:t>Setup directories</a:t>
            </a:r>
          </a:p>
          <a:p>
            <a:pPr lvl="1"/>
            <a:r>
              <a:rPr lang="en-US" dirty="0"/>
              <a:t>G</a:t>
            </a:r>
            <a:r>
              <a:rPr lang="en-US" dirty="0" smtClean="0"/>
              <a:t>et users to setup again</a:t>
            </a:r>
          </a:p>
          <a:p>
            <a:pPr lvl="1"/>
            <a:r>
              <a:rPr lang="en-US" dirty="0" smtClean="0"/>
              <a:t>Still got to get color schema to match what have in this </a:t>
            </a:r>
            <a:r>
              <a:rPr lang="en-US" dirty="0" err="1" smtClean="0"/>
              <a:t>powerpoint</a:t>
            </a:r>
            <a:endParaRPr lang="en-US" dirty="0" smtClean="0"/>
          </a:p>
          <a:p>
            <a:pPr lvl="1"/>
            <a:endParaRPr lang="en-US" dirty="0"/>
          </a:p>
        </p:txBody>
      </p:sp>
      <p:sp>
        <p:nvSpPr>
          <p:cNvPr id="4" name="Content Placeholder 2"/>
          <p:cNvSpPr txBox="1">
            <a:spLocks/>
          </p:cNvSpPr>
          <p:nvPr/>
        </p:nvSpPr>
        <p:spPr>
          <a:xfrm>
            <a:off x="6095999" y="1825625"/>
            <a:ext cx="5925671" cy="435133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Saved steps	</a:t>
            </a:r>
          </a:p>
          <a:p>
            <a:pPr lvl="1"/>
            <a:r>
              <a:rPr lang="en-US" dirty="0" smtClean="0"/>
              <a:t>Don’t have to find an reinstall plugins </a:t>
            </a:r>
            <a:r>
              <a:rPr lang="en-US" dirty="0" err="1" smtClean="0"/>
              <a:t>etc</a:t>
            </a:r>
            <a:endParaRPr lang="en-US" dirty="0" smtClean="0"/>
          </a:p>
          <a:p>
            <a:pPr lvl="1"/>
            <a:r>
              <a:rPr lang="en-US" dirty="0" smtClean="0"/>
              <a:t>Don’t have to worry about the ability to login and create articles hopefully</a:t>
            </a:r>
          </a:p>
          <a:p>
            <a:pPr lvl="1"/>
            <a:r>
              <a:rPr lang="en-US" dirty="0" smtClean="0"/>
              <a:t>Don’t have to get Rock to sign in again</a:t>
            </a:r>
          </a:p>
          <a:p>
            <a:pPr lvl="1"/>
            <a:endParaRPr lang="en-US" dirty="0"/>
          </a:p>
        </p:txBody>
      </p:sp>
    </p:spTree>
    <p:extLst>
      <p:ext uri="{BB962C8B-B14F-4D97-AF65-F5344CB8AC3E}">
        <p14:creationId xmlns:p14="http://schemas.microsoft.com/office/powerpoint/2010/main" val="15347465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Files </a:t>
            </a:r>
            <a:r>
              <a:rPr lang="en-US" dirty="0"/>
              <a:t>copied to stbprd7 </a:t>
            </a:r>
            <a:r>
              <a:rPr lang="en-US" dirty="0" smtClean="0"/>
              <a:t>or </a:t>
            </a:r>
            <a:r>
              <a:rPr lang="en-US" dirty="0"/>
              <a:t>moved </a:t>
            </a:r>
            <a:r>
              <a:rPr lang="en-US" dirty="0" smtClean="0"/>
              <a:t>to backup?</a:t>
            </a:r>
            <a:endParaRPr lang="en-US" dirty="0"/>
          </a:p>
        </p:txBody>
      </p:sp>
      <p:pic>
        <p:nvPicPr>
          <p:cNvPr id="4" name="Picture 3"/>
          <p:cNvPicPr>
            <a:picLocks noChangeAspect="1"/>
          </p:cNvPicPr>
          <p:nvPr/>
        </p:nvPicPr>
        <p:blipFill>
          <a:blip r:embed="rId2"/>
          <a:stretch>
            <a:fillRect/>
          </a:stretch>
        </p:blipFill>
        <p:spPr>
          <a:xfrm>
            <a:off x="3806332" y="1922116"/>
            <a:ext cx="7286625" cy="4608265"/>
          </a:xfrm>
          <a:prstGeom prst="rect">
            <a:avLst/>
          </a:prstGeom>
        </p:spPr>
      </p:pic>
    </p:spTree>
    <p:extLst>
      <p:ext uri="{BB962C8B-B14F-4D97-AF65-F5344CB8AC3E}">
        <p14:creationId xmlns:p14="http://schemas.microsoft.com/office/powerpoint/2010/main" val="24931454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as of 6/27</a:t>
            </a:r>
            <a:br>
              <a:rPr lang="en-US" dirty="0" smtClean="0"/>
            </a:br>
            <a:r>
              <a:rPr lang="en-US" dirty="0" smtClean="0"/>
              <a:t>updated 6/28 add 3.x</a:t>
            </a:r>
            <a:endParaRPr lang="en-US" dirty="0"/>
          </a:p>
        </p:txBody>
      </p:sp>
      <p:sp>
        <p:nvSpPr>
          <p:cNvPr id="3" name="Content Placeholder 2"/>
          <p:cNvSpPr>
            <a:spLocks noGrp="1"/>
          </p:cNvSpPr>
          <p:nvPr>
            <p:ph idx="1"/>
          </p:nvPr>
        </p:nvSpPr>
        <p:spPr>
          <a:xfrm>
            <a:off x="838200" y="1825625"/>
            <a:ext cx="5384800" cy="4351338"/>
          </a:xfrm>
        </p:spPr>
        <p:txBody>
          <a:bodyPr>
            <a:normAutofit fontScale="92500" lnSpcReduction="20000"/>
          </a:bodyPr>
          <a:lstStyle/>
          <a:p>
            <a:r>
              <a:rPr lang="en-US" dirty="0" smtClean="0"/>
              <a:t>Current plan</a:t>
            </a:r>
          </a:p>
          <a:p>
            <a:pPr marL="914400" lvl="1" indent="-457200">
              <a:buFont typeface="+mj-lt"/>
              <a:buAutoNum type="arabicPeriod"/>
            </a:pPr>
            <a:r>
              <a:rPr lang="en-US" dirty="0" smtClean="0"/>
              <a:t>Backup current </a:t>
            </a:r>
            <a:r>
              <a:rPr lang="en-US" dirty="0" err="1" smtClean="0"/>
              <a:t>db</a:t>
            </a:r>
            <a:endParaRPr lang="en-US" dirty="0" smtClean="0"/>
          </a:p>
          <a:p>
            <a:pPr marL="1371600" lvl="2" indent="-457200">
              <a:buFont typeface="+mj-lt"/>
              <a:buAutoNum type="arabicPeriod"/>
            </a:pPr>
            <a:r>
              <a:rPr lang="en-US" dirty="0" smtClean="0"/>
              <a:t>Follow up backup restore from notes</a:t>
            </a:r>
          </a:p>
          <a:p>
            <a:pPr marL="914400" lvl="1" indent="-457200">
              <a:buFont typeface="+mj-lt"/>
              <a:buAutoNum type="arabicPeriod"/>
            </a:pPr>
            <a:r>
              <a:rPr lang="en-US" dirty="0" smtClean="0"/>
              <a:t>Install new into subdirectory</a:t>
            </a:r>
          </a:p>
          <a:p>
            <a:pPr marL="1371600" lvl="2" indent="-457200">
              <a:buFont typeface="+mj-lt"/>
              <a:buAutoNum type="arabicPeriod"/>
            </a:pPr>
            <a:r>
              <a:rPr lang="en-US" dirty="0" smtClean="0"/>
              <a:t>Restore </a:t>
            </a:r>
            <a:r>
              <a:rPr lang="en-US" dirty="0" err="1" smtClean="0"/>
              <a:t>db</a:t>
            </a:r>
            <a:endParaRPr lang="en-US" dirty="0" smtClean="0"/>
          </a:p>
          <a:p>
            <a:pPr marL="1371600" lvl="2" indent="-457200">
              <a:buFont typeface="+mj-lt"/>
              <a:buAutoNum type="arabicPeriod"/>
            </a:pPr>
            <a:r>
              <a:rPr lang="en-US" dirty="0" smtClean="0"/>
              <a:t>Install key components</a:t>
            </a:r>
          </a:p>
          <a:p>
            <a:pPr marL="1714500" lvl="3" indent="-342900">
              <a:buFont typeface="+mj-lt"/>
              <a:buAutoNum type="arabicPeriod"/>
            </a:pPr>
            <a:r>
              <a:rPr lang="en-US" dirty="0" smtClean="0"/>
              <a:t>Ari – no it was CK</a:t>
            </a:r>
          </a:p>
          <a:p>
            <a:pPr marL="1371600" lvl="2" indent="-457200">
              <a:buFont typeface="+mj-lt"/>
              <a:buAutoNum type="arabicPeriod"/>
            </a:pPr>
            <a:r>
              <a:rPr lang="en-US" dirty="0" smtClean="0"/>
              <a:t>Pull main page articles from sandbox</a:t>
            </a:r>
          </a:p>
          <a:p>
            <a:pPr marL="1371600" lvl="2" indent="-457200">
              <a:buFont typeface="+mj-lt"/>
              <a:buAutoNum type="arabicPeriod"/>
            </a:pPr>
            <a:r>
              <a:rPr lang="en-US" dirty="0" smtClean="0"/>
              <a:t>Customize</a:t>
            </a:r>
          </a:p>
          <a:p>
            <a:pPr marL="914400" lvl="1" indent="-457200">
              <a:buFont typeface="+mj-lt"/>
              <a:buAutoNum type="arabicPeriod"/>
            </a:pPr>
            <a:r>
              <a:rPr lang="en-US" dirty="0" smtClean="0"/>
              <a:t>Prep for outage???</a:t>
            </a:r>
          </a:p>
          <a:p>
            <a:pPr marL="1371600" lvl="2" indent="-457200">
              <a:buFont typeface="+mj-lt"/>
              <a:buAutoNum type="arabicPeriod"/>
            </a:pPr>
            <a:r>
              <a:rPr lang="en-US" sz="1500" dirty="0" smtClean="0"/>
              <a:t>Backup entire /</a:t>
            </a:r>
            <a:r>
              <a:rPr lang="en-US" sz="1500" dirty="0" err="1" smtClean="0"/>
              <a:t>public_html</a:t>
            </a:r>
            <a:r>
              <a:rPr lang="en-US" sz="1500" dirty="0" smtClean="0"/>
              <a:t> minus the other websites </a:t>
            </a:r>
            <a:r>
              <a:rPr lang="en-US" sz="1500" dirty="0" err="1" smtClean="0"/>
              <a:t>ie</a:t>
            </a:r>
            <a:r>
              <a:rPr lang="en-US" sz="1500" dirty="0" smtClean="0"/>
              <a:t> /</a:t>
            </a:r>
            <a:r>
              <a:rPr lang="en-US" sz="1500" dirty="0" err="1" smtClean="0"/>
              <a:t>stbtest</a:t>
            </a:r>
            <a:r>
              <a:rPr lang="en-US" sz="1500" dirty="0" smtClean="0"/>
              <a:t> and stbprd7 and org</a:t>
            </a:r>
            <a:endParaRPr lang="en-US" sz="1500" dirty="0"/>
          </a:p>
          <a:p>
            <a:pPr marL="1371600" lvl="2" indent="-457200">
              <a:buFont typeface="+mj-lt"/>
              <a:buAutoNum type="arabicPeriod"/>
            </a:pPr>
            <a:r>
              <a:rPr lang="en-US" sz="1500" dirty="0" smtClean="0"/>
              <a:t>Redirect to subdirectory</a:t>
            </a:r>
          </a:p>
          <a:p>
            <a:pPr marL="914400" lvl="1" indent="-457200">
              <a:buFont typeface="+mj-lt"/>
              <a:buAutoNum type="arabicPeriod"/>
            </a:pPr>
            <a:r>
              <a:rPr lang="en-US" dirty="0" smtClean="0"/>
              <a:t>Copy subdirectory to main</a:t>
            </a:r>
          </a:p>
          <a:p>
            <a:pPr marL="914400" lvl="1" indent="-457200">
              <a:buFont typeface="+mj-lt"/>
              <a:buAutoNum type="arabicPeriod"/>
            </a:pPr>
            <a:r>
              <a:rPr lang="en-US" dirty="0" smtClean="0"/>
              <a:t>Verify operational</a:t>
            </a:r>
          </a:p>
          <a:p>
            <a:pPr marL="1371600" lvl="2" indent="-457200">
              <a:buFont typeface="+mj-lt"/>
              <a:buAutoNum type="arabicPeriod"/>
            </a:pPr>
            <a:r>
              <a:rPr lang="en-US" dirty="0" smtClean="0"/>
              <a:t>Include create articles</a:t>
            </a:r>
          </a:p>
          <a:p>
            <a:pPr lvl="2"/>
            <a:endParaRPr lang="en-US" dirty="0" smtClean="0"/>
          </a:p>
        </p:txBody>
      </p:sp>
      <p:sp>
        <p:nvSpPr>
          <p:cNvPr id="4" name="TextBox 3"/>
          <p:cNvSpPr txBox="1"/>
          <p:nvPr/>
        </p:nvSpPr>
        <p:spPr>
          <a:xfrm>
            <a:off x="6416488" y="121023"/>
            <a:ext cx="5775512" cy="5924699"/>
          </a:xfrm>
          <a:prstGeom prst="rect">
            <a:avLst/>
          </a:prstGeom>
          <a:noFill/>
        </p:spPr>
        <p:txBody>
          <a:bodyPr wrap="square" rtlCol="0">
            <a:spAutoFit/>
          </a:bodyPr>
          <a:lstStyle/>
          <a:p>
            <a:r>
              <a:rPr lang="en-US" dirty="0" smtClean="0"/>
              <a:t>Found that I have from going to administrator system information -</a:t>
            </a:r>
          </a:p>
          <a:p>
            <a:r>
              <a:rPr lang="en-US" dirty="0"/>
              <a:t>Joomla! 3.4.3 Stable [ Ember ] 2-July-2015 16:00 GMT </a:t>
            </a:r>
            <a:endParaRPr lang="en-US" dirty="0" smtClean="0"/>
          </a:p>
          <a:p>
            <a:endParaRPr lang="en-US" dirty="0"/>
          </a:p>
          <a:p>
            <a:r>
              <a:rPr lang="en-US" dirty="0" smtClean="0"/>
              <a:t>See from notes that need to backup the database – stbprd5 both copied to stbprd6 and exported to laptop</a:t>
            </a:r>
          </a:p>
          <a:p>
            <a:endParaRPr lang="en-US" dirty="0" smtClean="0"/>
          </a:p>
          <a:p>
            <a:r>
              <a:rPr lang="en-US" sz="1100" b="1" dirty="0"/>
              <a:t>Congratulations, the software was installed successfully</a:t>
            </a:r>
          </a:p>
          <a:p>
            <a:r>
              <a:rPr lang="en-US" sz="1100" dirty="0" smtClean="0"/>
              <a:t>Joomla </a:t>
            </a:r>
            <a:r>
              <a:rPr lang="en-US" sz="1100" dirty="0"/>
              <a:t>has been successfully installed at : </a:t>
            </a:r>
            <a:br>
              <a:rPr lang="en-US" sz="1100" dirty="0"/>
            </a:br>
            <a:r>
              <a:rPr lang="en-US" sz="1100" dirty="0">
                <a:hlinkClick r:id="rId2"/>
              </a:rPr>
              <a:t>http://share-the-blessings.org/stbprd6</a:t>
            </a:r>
            <a:r>
              <a:rPr lang="en-US" sz="1100" dirty="0"/>
              <a:t> </a:t>
            </a:r>
            <a:br>
              <a:rPr lang="en-US" sz="1100" dirty="0"/>
            </a:br>
            <a:r>
              <a:rPr lang="en-US" sz="1100" dirty="0"/>
              <a:t>Administrative URL : </a:t>
            </a:r>
            <a:r>
              <a:rPr lang="en-US" sz="1100" dirty="0">
                <a:hlinkClick r:id="rId3"/>
              </a:rPr>
              <a:t>http://share-the-blessings.org/stbprd6/administrator</a:t>
            </a:r>
            <a:r>
              <a:rPr lang="en-US" sz="1100" dirty="0"/>
              <a:t/>
            </a:r>
            <a:br>
              <a:rPr lang="en-US" sz="1100" dirty="0"/>
            </a:br>
            <a:r>
              <a:rPr lang="en-US" sz="1100" dirty="0"/>
              <a:t/>
            </a:r>
            <a:br>
              <a:rPr lang="en-US" sz="1100" dirty="0"/>
            </a:br>
            <a:r>
              <a:rPr lang="en-US" sz="1100" dirty="0"/>
              <a:t>We hope the installation process was easy.</a:t>
            </a:r>
            <a:br>
              <a:rPr lang="en-US" sz="1100" dirty="0"/>
            </a:br>
            <a:r>
              <a:rPr lang="en-US" sz="1100" dirty="0"/>
              <a:t/>
            </a:r>
            <a:br>
              <a:rPr lang="en-US" sz="1100" dirty="0"/>
            </a:br>
            <a:r>
              <a:rPr lang="en-US" sz="1100" b="1" dirty="0"/>
              <a:t>NOTE</a:t>
            </a:r>
            <a:r>
              <a:rPr lang="en-US" sz="1100" dirty="0"/>
              <a:t>: </a:t>
            </a:r>
            <a:r>
              <a:rPr lang="en-US" sz="1100" dirty="0" err="1"/>
              <a:t>Softaculous</a:t>
            </a:r>
            <a:r>
              <a:rPr lang="en-US" sz="1100" dirty="0"/>
              <a:t> is just an automatic software installer and does not provide any support for the individual software packages. Please visit the software vendor's web site for support!</a:t>
            </a:r>
            <a:br>
              <a:rPr lang="en-US" sz="1100" dirty="0"/>
            </a:br>
            <a:r>
              <a:rPr lang="en-US" sz="1100" dirty="0"/>
              <a:t/>
            </a:r>
            <a:br>
              <a:rPr lang="en-US" sz="1100" dirty="0"/>
            </a:br>
            <a:r>
              <a:rPr lang="en-US" sz="1100" dirty="0"/>
              <a:t>Regards,</a:t>
            </a:r>
            <a:br>
              <a:rPr lang="en-US" sz="1100" dirty="0"/>
            </a:br>
            <a:r>
              <a:rPr lang="en-US" sz="1100" dirty="0" err="1"/>
              <a:t>Softaculous</a:t>
            </a:r>
            <a:r>
              <a:rPr lang="en-US" sz="1100" dirty="0"/>
              <a:t> Auto </a:t>
            </a:r>
            <a:r>
              <a:rPr lang="en-US" sz="1100" dirty="0" smtClean="0"/>
              <a:t>Installer</a:t>
            </a:r>
          </a:p>
          <a:p>
            <a:endParaRPr lang="en-US" sz="1100" dirty="0"/>
          </a:p>
          <a:p>
            <a:r>
              <a:rPr lang="en-US" sz="1100" dirty="0" smtClean="0"/>
              <a:t>Database –from </a:t>
            </a:r>
            <a:r>
              <a:rPr lang="en-US" sz="1100" dirty="0" err="1" smtClean="0"/>
              <a:t>config</a:t>
            </a:r>
            <a:r>
              <a:rPr lang="en-US" sz="1100" dirty="0" smtClean="0"/>
              <a:t> in stbprd6 blessing_joom727</a:t>
            </a:r>
          </a:p>
          <a:p>
            <a:endParaRPr lang="en-US" sz="1100" dirty="0"/>
          </a:p>
          <a:p>
            <a:r>
              <a:rPr lang="en-US" sz="1100" dirty="0"/>
              <a:t>public $user = 'blessing_stbprd5';</a:t>
            </a:r>
          </a:p>
          <a:p>
            <a:r>
              <a:rPr lang="en-US" sz="1100" dirty="0"/>
              <a:t>	public $password = '6!@PvS7P6t';</a:t>
            </a:r>
          </a:p>
          <a:p>
            <a:r>
              <a:rPr lang="en-US" sz="1100" dirty="0"/>
              <a:t>	public $</a:t>
            </a:r>
            <a:r>
              <a:rPr lang="en-US" sz="1100" dirty="0" err="1"/>
              <a:t>db</a:t>
            </a:r>
            <a:r>
              <a:rPr lang="en-US" sz="1100" dirty="0"/>
              <a:t> = 'blessing_stbprd5';</a:t>
            </a:r>
          </a:p>
          <a:p>
            <a:r>
              <a:rPr lang="en-US" sz="1100" dirty="0"/>
              <a:t>	public $</a:t>
            </a:r>
            <a:r>
              <a:rPr lang="en-US" sz="1100" dirty="0" err="1"/>
              <a:t>dbprefix</a:t>
            </a:r>
            <a:r>
              <a:rPr lang="en-US" sz="1100" dirty="0"/>
              <a:t> = '</a:t>
            </a:r>
            <a:r>
              <a:rPr lang="en-US" sz="1100" dirty="0" err="1"/>
              <a:t>stb</a:t>
            </a:r>
            <a:r>
              <a:rPr lang="en-US" sz="1100" dirty="0"/>
              <a:t>_';</a:t>
            </a:r>
          </a:p>
          <a:p>
            <a:r>
              <a:rPr lang="en-US" sz="1100" dirty="0"/>
              <a:t>	public $</a:t>
            </a:r>
            <a:r>
              <a:rPr lang="en-US" sz="1100" dirty="0" err="1"/>
              <a:t>live_site</a:t>
            </a:r>
            <a:r>
              <a:rPr lang="en-US" sz="1100" dirty="0"/>
              <a:t> = '';</a:t>
            </a:r>
          </a:p>
          <a:p>
            <a:r>
              <a:rPr lang="en-US" sz="1100" dirty="0"/>
              <a:t>	public $secret = '50cm8k3yn7e1b9eu</a:t>
            </a:r>
            <a:r>
              <a:rPr lang="en-US" sz="1100" dirty="0" smtClean="0"/>
              <a:t>';</a:t>
            </a:r>
          </a:p>
          <a:p>
            <a:endParaRPr lang="en-US" sz="1100" dirty="0"/>
          </a:p>
          <a:p>
            <a:r>
              <a:rPr lang="en-US" sz="1100" dirty="0" smtClean="0"/>
              <a:t>Drop 68 but imported 86 tables… other components</a:t>
            </a:r>
            <a:endParaRPr lang="en-US" sz="1100" dirty="0"/>
          </a:p>
        </p:txBody>
      </p:sp>
    </p:spTree>
    <p:extLst>
      <p:ext uri="{BB962C8B-B14F-4D97-AF65-F5344CB8AC3E}">
        <p14:creationId xmlns:p14="http://schemas.microsoft.com/office/powerpoint/2010/main" val="11245329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494" y="378572"/>
            <a:ext cx="10515600" cy="1325563"/>
          </a:xfrm>
        </p:spPr>
        <p:txBody>
          <a:bodyPr/>
          <a:lstStyle/>
          <a:p>
            <a:endParaRPr lang="en-US" dirty="0"/>
          </a:p>
        </p:txBody>
      </p:sp>
      <p:sp>
        <p:nvSpPr>
          <p:cNvPr id="3" name="Content Placeholder 2"/>
          <p:cNvSpPr>
            <a:spLocks noGrp="1"/>
          </p:cNvSpPr>
          <p:nvPr>
            <p:ph idx="1"/>
          </p:nvPr>
        </p:nvSpPr>
        <p:spPr>
          <a:xfrm>
            <a:off x="838200" y="1825625"/>
            <a:ext cx="3760694" cy="4351338"/>
          </a:xfrm>
        </p:spPr>
        <p:txBody>
          <a:bodyPr/>
          <a:lstStyle/>
          <a:p>
            <a:endParaRPr lang="en-US" dirty="0"/>
          </a:p>
        </p:txBody>
      </p:sp>
      <p:sp>
        <p:nvSpPr>
          <p:cNvPr id="4" name="TextBox 3"/>
          <p:cNvSpPr txBox="1"/>
          <p:nvPr/>
        </p:nvSpPr>
        <p:spPr>
          <a:xfrm>
            <a:off x="4738982" y="1825625"/>
            <a:ext cx="7161665" cy="3354765"/>
          </a:xfrm>
          <a:prstGeom prst="rect">
            <a:avLst/>
          </a:prstGeom>
          <a:noFill/>
        </p:spPr>
        <p:txBody>
          <a:bodyPr wrap="square" rtlCol="0">
            <a:spAutoFit/>
          </a:bodyPr>
          <a:lstStyle/>
          <a:p>
            <a:r>
              <a:rPr lang="en-US" dirty="0" smtClean="0"/>
              <a:t>Deleted the install from yesterday for stbprd6 as didn’t make it </a:t>
            </a:r>
            <a:r>
              <a:rPr lang="en-US" dirty="0" err="1" smtClean="0"/>
              <a:t>ssl</a:t>
            </a:r>
            <a:r>
              <a:rPr lang="en-US" dirty="0" smtClean="0"/>
              <a:t>. When tried to log in said it didn’t support </a:t>
            </a:r>
            <a:r>
              <a:rPr lang="en-US" dirty="0" err="1" smtClean="0"/>
              <a:t>ssl</a:t>
            </a:r>
            <a:r>
              <a:rPr lang="en-US" dirty="0" smtClean="0"/>
              <a:t> and wanted me to sign etc. Also deleted database from that install as well as stbprd6 which was a copy of stbprd5. </a:t>
            </a:r>
          </a:p>
          <a:p>
            <a:r>
              <a:rPr lang="en-US" sz="1000" dirty="0" smtClean="0"/>
              <a:t>Joomla </a:t>
            </a:r>
            <a:r>
              <a:rPr lang="en-US" sz="1000" dirty="0"/>
              <a:t>has been successfully installed at : </a:t>
            </a:r>
            <a:br>
              <a:rPr lang="en-US" sz="1000" dirty="0"/>
            </a:br>
            <a:r>
              <a:rPr lang="en-US" sz="1000" dirty="0">
                <a:hlinkClick r:id="rId2"/>
              </a:rPr>
              <a:t>https://www.share-the-blessings.org/stbprd7</a:t>
            </a:r>
            <a:r>
              <a:rPr lang="en-US" sz="1000" dirty="0"/>
              <a:t> </a:t>
            </a:r>
            <a:br>
              <a:rPr lang="en-US" sz="1000" dirty="0"/>
            </a:br>
            <a:r>
              <a:rPr lang="en-US" sz="1000" dirty="0"/>
              <a:t>Administrative URL : </a:t>
            </a:r>
            <a:r>
              <a:rPr lang="en-US" sz="1000" dirty="0">
                <a:hlinkClick r:id="rId3"/>
              </a:rPr>
              <a:t>https://www.share-the-blessings.org/stbprd7/administrator</a:t>
            </a:r>
            <a:r>
              <a:rPr lang="en-US" sz="1000" dirty="0"/>
              <a:t/>
            </a:r>
            <a:br>
              <a:rPr lang="en-US" sz="1000" dirty="0"/>
            </a:br>
            <a:r>
              <a:rPr lang="en-US" sz="1000" dirty="0"/>
              <a:t/>
            </a:r>
            <a:br>
              <a:rPr lang="en-US" sz="1000" dirty="0"/>
            </a:br>
            <a:r>
              <a:rPr lang="en-US" sz="1000" dirty="0"/>
              <a:t>We hope the installation process was easy.</a:t>
            </a:r>
            <a:br>
              <a:rPr lang="en-US" sz="1000" dirty="0"/>
            </a:br>
            <a:r>
              <a:rPr lang="en-US" sz="1000" dirty="0"/>
              <a:t/>
            </a:r>
            <a:br>
              <a:rPr lang="en-US" sz="1000" dirty="0"/>
            </a:br>
            <a:r>
              <a:rPr lang="en-US" sz="1000" b="1" dirty="0"/>
              <a:t>NOTE</a:t>
            </a:r>
            <a:r>
              <a:rPr lang="en-US" sz="1000" dirty="0"/>
              <a:t>: </a:t>
            </a:r>
            <a:r>
              <a:rPr lang="en-US" sz="1000" dirty="0" err="1"/>
              <a:t>Softaculous</a:t>
            </a:r>
            <a:r>
              <a:rPr lang="en-US" sz="1000" dirty="0"/>
              <a:t> is just an automatic software installer and does not provide any support for the individual software packages. Please visit the software vendor's web site for support!</a:t>
            </a:r>
            <a:br>
              <a:rPr lang="en-US" sz="1000" dirty="0"/>
            </a:br>
            <a:r>
              <a:rPr lang="en-US" sz="1000" dirty="0"/>
              <a:t/>
            </a:r>
            <a:br>
              <a:rPr lang="en-US" sz="1000" dirty="0"/>
            </a:br>
            <a:r>
              <a:rPr lang="en-US" sz="1000" dirty="0"/>
              <a:t>Regards,</a:t>
            </a:r>
            <a:br>
              <a:rPr lang="en-US" sz="1000" dirty="0"/>
            </a:br>
            <a:r>
              <a:rPr lang="en-US" sz="1000" dirty="0" err="1"/>
              <a:t>Softaculous</a:t>
            </a:r>
            <a:r>
              <a:rPr lang="en-US" sz="1000" dirty="0"/>
              <a:t> Auto </a:t>
            </a:r>
            <a:r>
              <a:rPr lang="en-US" sz="1000" dirty="0" smtClean="0"/>
              <a:t>Installer</a:t>
            </a:r>
          </a:p>
          <a:p>
            <a:endParaRPr lang="en-US" sz="1000" dirty="0"/>
          </a:p>
          <a:p>
            <a:r>
              <a:rPr lang="en-US" sz="1000" dirty="0" smtClean="0"/>
              <a:t>Dropped tables and then imported</a:t>
            </a:r>
          </a:p>
          <a:p>
            <a:r>
              <a:rPr lang="en-US" sz="1000" dirty="0"/>
              <a:t>Import has been successfully finished, 216 queries executed. (blessing_stbprd5(1).</a:t>
            </a:r>
            <a:r>
              <a:rPr lang="en-US" sz="1000" dirty="0" err="1"/>
              <a:t>sql</a:t>
            </a:r>
            <a:r>
              <a:rPr lang="en-US" sz="1000" dirty="0"/>
              <a:t>)</a:t>
            </a:r>
          </a:p>
        </p:txBody>
      </p:sp>
    </p:spTree>
    <p:extLst>
      <p:ext uri="{BB962C8B-B14F-4D97-AF65-F5344CB8AC3E}">
        <p14:creationId xmlns:p14="http://schemas.microsoft.com/office/powerpoint/2010/main" val="669408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Login form </a:t>
            </a:r>
            <a:r>
              <a:rPr lang="en-US" dirty="0" err="1" smtClean="0"/>
              <a:t>encypt</a:t>
            </a:r>
            <a:r>
              <a:rPr lang="en-US" dirty="0" smtClean="0"/>
              <a:t/>
            </a:r>
            <a:br>
              <a:rPr lang="en-US" dirty="0" smtClean="0"/>
            </a:br>
            <a:r>
              <a:rPr lang="en-US" dirty="0" smtClean="0"/>
              <a:t>issue1 – </a:t>
            </a:r>
            <a:r>
              <a:rPr lang="en-US" b="1" dirty="0" smtClean="0">
                <a:solidFill>
                  <a:srgbClr val="FF0000"/>
                </a:solidFill>
              </a:rPr>
              <a:t>not resolved!</a:t>
            </a:r>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552450" y="1879227"/>
            <a:ext cx="5543550" cy="2400300"/>
          </a:xfrm>
          <a:prstGeom prst="rect">
            <a:avLst/>
          </a:prstGeom>
        </p:spPr>
      </p:pic>
      <p:sp>
        <p:nvSpPr>
          <p:cNvPr id="5" name="TextBox 4"/>
          <p:cNvSpPr txBox="1"/>
          <p:nvPr/>
        </p:nvSpPr>
        <p:spPr>
          <a:xfrm>
            <a:off x="6347011" y="586208"/>
            <a:ext cx="5674659" cy="3970318"/>
          </a:xfrm>
          <a:prstGeom prst="rect">
            <a:avLst/>
          </a:prstGeom>
          <a:noFill/>
        </p:spPr>
        <p:txBody>
          <a:bodyPr wrap="square" rtlCol="0">
            <a:spAutoFit/>
          </a:bodyPr>
          <a:lstStyle/>
          <a:p>
            <a:r>
              <a:rPr lang="en-US" dirty="0" smtClean="0"/>
              <a:t>6/28</a:t>
            </a:r>
          </a:p>
          <a:p>
            <a:r>
              <a:rPr lang="en-US" dirty="0" smtClean="0"/>
              <a:t>Changed the login form to be on </a:t>
            </a:r>
            <a:r>
              <a:rPr lang="en-US" dirty="0" err="1" smtClean="0"/>
              <a:t>beez</a:t>
            </a:r>
            <a:r>
              <a:rPr lang="en-US" dirty="0" smtClean="0"/>
              <a:t> and logged on as </a:t>
            </a:r>
            <a:r>
              <a:rPr lang="en-US" dirty="0" err="1" smtClean="0"/>
              <a:t>kevin</a:t>
            </a:r>
            <a:r>
              <a:rPr lang="en-US" dirty="0"/>
              <a:t> </a:t>
            </a:r>
            <a:r>
              <a:rPr lang="en-US" dirty="0" smtClean="0"/>
              <a:t>and got this error. Think it is a template issue. </a:t>
            </a:r>
          </a:p>
          <a:p>
            <a:endParaRPr lang="en-US" dirty="0"/>
          </a:p>
          <a:p>
            <a:r>
              <a:rPr lang="en-US" dirty="0" smtClean="0"/>
              <a:t>Ok noticed that couldn’t find any solutions to this one on the web in my brief searches. But also noticed that under admin/</a:t>
            </a:r>
            <a:r>
              <a:rPr lang="en-US" dirty="0" err="1" smtClean="0"/>
              <a:t>extentions</a:t>
            </a:r>
            <a:r>
              <a:rPr lang="en-US" dirty="0" smtClean="0"/>
              <a:t>/module </a:t>
            </a:r>
            <a:r>
              <a:rPr lang="en-US" dirty="0" err="1" smtClean="0"/>
              <a:t>mgr</a:t>
            </a:r>
            <a:r>
              <a:rPr lang="en-US" dirty="0" smtClean="0"/>
              <a:t>/login that is not encrypted on </a:t>
            </a:r>
            <a:r>
              <a:rPr lang="en-US" dirty="0" err="1" smtClean="0"/>
              <a:t>stbtest</a:t>
            </a:r>
            <a:r>
              <a:rPr lang="en-US" dirty="0" smtClean="0"/>
              <a:t> but is encrypted on stbprd7. But when unencrypting on stbprd7 I don’t get this message!!! This is a problem that needs to be solved later. Further on the production site login IS encrypted!!! So logins aren’t secure on </a:t>
            </a:r>
            <a:r>
              <a:rPr lang="en-US" dirty="0" err="1" smtClean="0"/>
              <a:t>stbtest</a:t>
            </a:r>
            <a:r>
              <a:rPr lang="en-US" dirty="0" smtClean="0"/>
              <a:t> or stbprd7 but are on prod. This might be an </a:t>
            </a:r>
            <a:r>
              <a:rPr lang="en-US" dirty="0" err="1" smtClean="0"/>
              <a:t>htaccess</a:t>
            </a:r>
            <a:r>
              <a:rPr lang="en-US" dirty="0" smtClean="0"/>
              <a:t> and subdirectory. Discuss with Ken and maybe get Rock to run it down. </a:t>
            </a:r>
            <a:endParaRPr lang="en-US" dirty="0"/>
          </a:p>
        </p:txBody>
      </p:sp>
    </p:spTree>
    <p:extLst>
      <p:ext uri="{BB962C8B-B14F-4D97-AF65-F5344CB8AC3E}">
        <p14:creationId xmlns:p14="http://schemas.microsoft.com/office/powerpoint/2010/main" val="1459751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26793"/>
            <a:ext cx="10515600" cy="1325563"/>
          </a:xfrm>
        </p:spPr>
        <p:txBody>
          <a:bodyPr>
            <a:normAutofit/>
          </a:bodyPr>
          <a:lstStyle/>
          <a:p>
            <a:r>
              <a:rPr lang="en-US" dirty="0"/>
              <a:t>Launch </a:t>
            </a:r>
            <a:r>
              <a:rPr lang="en-US" dirty="0" smtClean="0"/>
              <a:t>progress</a:t>
            </a:r>
            <a:br>
              <a:rPr lang="en-US" dirty="0" smtClean="0"/>
            </a:br>
            <a:r>
              <a:rPr lang="en-US" sz="1200" dirty="0" smtClean="0"/>
              <a:t>another source for checking out – </a:t>
            </a:r>
            <a:r>
              <a:rPr lang="en-US" sz="1200" dirty="0" smtClean="0">
                <a:hlinkClick r:id="rId2"/>
              </a:rPr>
              <a:t>https</a:t>
            </a:r>
            <a:r>
              <a:rPr lang="en-US" sz="1200" dirty="0">
                <a:hlinkClick r:id="rId2"/>
              </a:rPr>
              <a:t>://</a:t>
            </a:r>
            <a:r>
              <a:rPr lang="en-US" sz="1200" dirty="0" smtClean="0">
                <a:hlinkClick r:id="rId2"/>
              </a:rPr>
              <a:t>www.youtube.com/watch?v=B-7jsURjLiU</a:t>
            </a:r>
            <a:r>
              <a:rPr lang="en-US" sz="1200" dirty="0" smtClean="0"/>
              <a:t/>
            </a:r>
            <a:br>
              <a:rPr lang="en-US" sz="1200" dirty="0" smtClean="0"/>
            </a:br>
            <a:endParaRPr lang="en-US" sz="1200" dirty="0"/>
          </a:p>
        </p:txBody>
      </p:sp>
      <p:sp>
        <p:nvSpPr>
          <p:cNvPr id="4" name="TextBox 3"/>
          <p:cNvSpPr txBox="1"/>
          <p:nvPr/>
        </p:nvSpPr>
        <p:spPr>
          <a:xfrm>
            <a:off x="138953" y="1225689"/>
            <a:ext cx="8417859" cy="5632311"/>
          </a:xfrm>
          <a:prstGeom prst="rect">
            <a:avLst/>
          </a:prstGeom>
          <a:noFill/>
        </p:spPr>
        <p:txBody>
          <a:bodyPr wrap="square" rtlCol="0">
            <a:spAutoFit/>
          </a:bodyPr>
          <a:lstStyle/>
          <a:p>
            <a:r>
              <a:rPr lang="en-US" dirty="0" smtClean="0"/>
              <a:t>6/28 Was successful in logging in and creating an article in stbprd7. Continuing with slide 33 steps. Despite desire to fix the look and feel to improve via a new template, that will come later. Want working menus and updating to take precedence over trying to perfection – MVP! </a:t>
            </a:r>
          </a:p>
          <a:p>
            <a:r>
              <a:rPr lang="en-US" dirty="0" smtClean="0"/>
              <a:t>Also have an issue in that Lauren updated the education article for pilgrims 2016!  Need to capture that in the backup.</a:t>
            </a:r>
          </a:p>
          <a:p>
            <a:r>
              <a:rPr lang="en-US" dirty="0" smtClean="0"/>
              <a:t>Currently at 2.2 </a:t>
            </a:r>
          </a:p>
          <a:p>
            <a:r>
              <a:rPr lang="en-US" dirty="0" smtClean="0"/>
              <a:t>Need to clean up the rest of stbprd7 </a:t>
            </a:r>
            <a:r>
              <a:rPr lang="en-US" dirty="0" err="1" smtClean="0"/>
              <a:t>ie</a:t>
            </a:r>
            <a:r>
              <a:rPr lang="en-US" dirty="0" smtClean="0"/>
              <a:t> remove other components no longer using </a:t>
            </a:r>
          </a:p>
          <a:p>
            <a:pPr marL="285750" indent="-285750">
              <a:buFont typeface="Arial" panose="020B0604020202020204" pitchFamily="34" charset="0"/>
              <a:buChar char="•"/>
            </a:pPr>
            <a:r>
              <a:rPr lang="en-US" dirty="0" err="1" smtClean="0"/>
              <a:t>Vinaora</a:t>
            </a:r>
            <a:r>
              <a:rPr lang="en-US" dirty="0" smtClean="0"/>
              <a:t> Cu3ox Slideshow</a:t>
            </a:r>
          </a:p>
          <a:p>
            <a:pPr marL="285750" indent="-285750">
              <a:buFont typeface="Arial" panose="020B0604020202020204" pitchFamily="34" charset="0"/>
              <a:buChar char="•"/>
            </a:pPr>
            <a:r>
              <a:rPr lang="en-US" dirty="0" smtClean="0"/>
              <a:t>WWM Banner Slideshow</a:t>
            </a:r>
          </a:p>
          <a:p>
            <a:pPr marL="285750" indent="-285750">
              <a:buFont typeface="Arial" panose="020B0604020202020204" pitchFamily="34" charset="0"/>
              <a:buChar char="•"/>
            </a:pPr>
            <a:r>
              <a:rPr lang="en-US" dirty="0" smtClean="0"/>
              <a:t>3D slideshow</a:t>
            </a:r>
          </a:p>
          <a:p>
            <a:pPr marL="285750" indent="-285750">
              <a:buFont typeface="Arial" panose="020B0604020202020204" pitchFamily="34" charset="0"/>
              <a:buChar char="•"/>
            </a:pPr>
            <a:r>
              <a:rPr lang="en-US" dirty="0" smtClean="0"/>
              <a:t>BJ Headline roller</a:t>
            </a:r>
          </a:p>
          <a:p>
            <a:pPr marL="285750" indent="-285750">
              <a:buFont typeface="Arial" panose="020B0604020202020204" pitchFamily="34" charset="0"/>
              <a:buChar char="•"/>
            </a:pPr>
            <a:r>
              <a:rPr lang="en-US" dirty="0" err="1" smtClean="0"/>
              <a:t>SWFObject</a:t>
            </a:r>
            <a:endParaRPr lang="en-US" dirty="0" smtClean="0"/>
          </a:p>
          <a:p>
            <a:pPr marL="285750" indent="-285750">
              <a:buFont typeface="Arial" panose="020B0604020202020204" pitchFamily="34" charset="0"/>
              <a:buChar char="•"/>
            </a:pPr>
            <a:r>
              <a:rPr lang="en-US" dirty="0" err="1" smtClean="0"/>
              <a:t>Phoca</a:t>
            </a:r>
            <a:r>
              <a:rPr lang="en-US" dirty="0" smtClean="0"/>
              <a:t> Gallery Slideshow </a:t>
            </a:r>
            <a:r>
              <a:rPr lang="en-US" dirty="0" err="1" smtClean="0"/>
              <a:t>bxSlider</a:t>
            </a:r>
            <a:endParaRPr lang="en-US" dirty="0" smtClean="0"/>
          </a:p>
          <a:p>
            <a:pPr marL="285750" indent="-285750">
              <a:buFont typeface="Arial" panose="020B0604020202020204" pitchFamily="34" charset="0"/>
              <a:buChar char="•"/>
            </a:pPr>
            <a:r>
              <a:rPr lang="en-US" dirty="0" err="1" smtClean="0"/>
              <a:t>swMenuFree</a:t>
            </a:r>
            <a:endParaRPr lang="en-US" dirty="0" smtClean="0"/>
          </a:p>
          <a:p>
            <a:pPr marL="285750" indent="-285750">
              <a:buFont typeface="Arial" panose="020B0604020202020204" pitchFamily="34" charset="0"/>
              <a:buChar char="•"/>
            </a:pPr>
            <a:r>
              <a:rPr lang="en-US" dirty="0" err="1" smtClean="0"/>
              <a:t>Smagrid</a:t>
            </a:r>
            <a:r>
              <a:rPr lang="en-US" dirty="0" smtClean="0"/>
              <a:t> </a:t>
            </a:r>
            <a:r>
              <a:rPr lang="en-US" dirty="0" err="1" smtClean="0"/>
              <a:t>jquery</a:t>
            </a:r>
            <a:r>
              <a:rPr lang="en-US" dirty="0" smtClean="0"/>
              <a:t> </a:t>
            </a:r>
            <a:r>
              <a:rPr lang="en-US" dirty="0" err="1" smtClean="0"/>
              <a:t>multigallery</a:t>
            </a:r>
            <a:endParaRPr lang="en-US" dirty="0" smtClean="0"/>
          </a:p>
          <a:p>
            <a:r>
              <a:rPr lang="en-US" dirty="0" smtClean="0"/>
              <a:t>Need to go to </a:t>
            </a:r>
            <a:r>
              <a:rPr lang="en-US" dirty="0" err="1" smtClean="0"/>
              <a:t>stbtest</a:t>
            </a:r>
            <a:r>
              <a:rPr lang="en-US" dirty="0" smtClean="0"/>
              <a:t> site to see what I have there. </a:t>
            </a:r>
          </a:p>
          <a:p>
            <a:r>
              <a:rPr lang="en-US" dirty="0"/>
              <a:t>	</a:t>
            </a:r>
            <a:r>
              <a:rPr lang="en-US" dirty="0" err="1" smtClean="0"/>
              <a:t>ari</a:t>
            </a:r>
            <a:endParaRPr lang="en-US" dirty="0" smtClean="0"/>
          </a:p>
          <a:p>
            <a:r>
              <a:rPr lang="en-US" dirty="0" smtClean="0"/>
              <a:t>Need video in right location</a:t>
            </a:r>
          </a:p>
          <a:p>
            <a:r>
              <a:rPr lang="en-US" dirty="0" smtClean="0"/>
              <a:t>Need pictures in right place from home page </a:t>
            </a:r>
            <a:endParaRPr lang="en-US" dirty="0"/>
          </a:p>
        </p:txBody>
      </p:sp>
      <p:pic>
        <p:nvPicPr>
          <p:cNvPr id="5" name="Picture 4"/>
          <p:cNvPicPr>
            <a:picLocks noChangeAspect="1"/>
          </p:cNvPicPr>
          <p:nvPr/>
        </p:nvPicPr>
        <p:blipFill>
          <a:blip r:embed="rId3"/>
          <a:stretch>
            <a:fillRect/>
          </a:stretch>
        </p:blipFill>
        <p:spPr>
          <a:xfrm>
            <a:off x="8556812" y="126764"/>
            <a:ext cx="3635188" cy="1802284"/>
          </a:xfrm>
          <a:prstGeom prst="rect">
            <a:avLst/>
          </a:prstGeom>
        </p:spPr>
      </p:pic>
      <p:pic>
        <p:nvPicPr>
          <p:cNvPr id="6" name="Picture 5"/>
          <p:cNvPicPr>
            <a:picLocks noChangeAspect="1"/>
          </p:cNvPicPr>
          <p:nvPr/>
        </p:nvPicPr>
        <p:blipFill>
          <a:blip r:embed="rId4"/>
          <a:stretch>
            <a:fillRect/>
          </a:stretch>
        </p:blipFill>
        <p:spPr>
          <a:xfrm>
            <a:off x="7999054" y="2833282"/>
            <a:ext cx="4305005" cy="1925726"/>
          </a:xfrm>
          <a:prstGeom prst="rect">
            <a:avLst/>
          </a:prstGeom>
        </p:spPr>
      </p:pic>
      <p:pic>
        <p:nvPicPr>
          <p:cNvPr id="7" name="Picture 6"/>
          <p:cNvPicPr>
            <a:picLocks noChangeAspect="1"/>
          </p:cNvPicPr>
          <p:nvPr/>
        </p:nvPicPr>
        <p:blipFill>
          <a:blip r:embed="rId5"/>
          <a:stretch>
            <a:fillRect/>
          </a:stretch>
        </p:blipFill>
        <p:spPr>
          <a:xfrm>
            <a:off x="6452931" y="4775718"/>
            <a:ext cx="5739069" cy="1994271"/>
          </a:xfrm>
          <a:prstGeom prst="rect">
            <a:avLst/>
          </a:prstGeom>
        </p:spPr>
      </p:pic>
    </p:spTree>
    <p:extLst>
      <p:ext uri="{BB962C8B-B14F-4D97-AF65-F5344CB8AC3E}">
        <p14:creationId xmlns:p14="http://schemas.microsoft.com/office/powerpoint/2010/main" val="109793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tools did we settle on for </a:t>
            </a:r>
            <a:r>
              <a:rPr lang="en-US" dirty="0" err="1" smtClean="0"/>
              <a:t>Stbtest</a:t>
            </a:r>
            <a:endParaRPr lang="en-US" dirty="0"/>
          </a:p>
        </p:txBody>
      </p:sp>
      <p:pic>
        <p:nvPicPr>
          <p:cNvPr id="4" name="Picture 3"/>
          <p:cNvPicPr>
            <a:picLocks noChangeAspect="1"/>
          </p:cNvPicPr>
          <p:nvPr/>
        </p:nvPicPr>
        <p:blipFill>
          <a:blip r:embed="rId2"/>
          <a:stretch>
            <a:fillRect/>
          </a:stretch>
        </p:blipFill>
        <p:spPr>
          <a:xfrm>
            <a:off x="5461299" y="1535723"/>
            <a:ext cx="8290560" cy="4001236"/>
          </a:xfrm>
          <a:prstGeom prst="rect">
            <a:avLst/>
          </a:prstGeom>
        </p:spPr>
      </p:pic>
      <p:sp>
        <p:nvSpPr>
          <p:cNvPr id="6" name="TextBox 5"/>
          <p:cNvSpPr txBox="1"/>
          <p:nvPr/>
        </p:nvSpPr>
        <p:spPr>
          <a:xfrm>
            <a:off x="321275" y="3039762"/>
            <a:ext cx="5090983" cy="1477328"/>
          </a:xfrm>
          <a:prstGeom prst="rect">
            <a:avLst/>
          </a:prstGeom>
          <a:noFill/>
        </p:spPr>
        <p:txBody>
          <a:bodyPr wrap="square" rtlCol="0">
            <a:spAutoFit/>
          </a:bodyPr>
          <a:lstStyle/>
          <a:p>
            <a:r>
              <a:rPr lang="en-US" dirty="0" smtClean="0"/>
              <a:t>Mistake with </a:t>
            </a:r>
            <a:r>
              <a:rPr lang="en-US" dirty="0" err="1" smtClean="0"/>
              <a:t>ari</a:t>
            </a:r>
            <a:r>
              <a:rPr lang="en-US" dirty="0" smtClean="0"/>
              <a:t> should not have installed went back and found on </a:t>
            </a:r>
            <a:r>
              <a:rPr lang="en-US" dirty="0" err="1" smtClean="0"/>
              <a:t>stbtest</a:t>
            </a:r>
            <a:r>
              <a:rPr lang="en-US" dirty="0" smtClean="0"/>
              <a:t> that it was </a:t>
            </a:r>
            <a:r>
              <a:rPr lang="en-US" dirty="0" err="1" smtClean="0"/>
              <a:t>maxmenu</a:t>
            </a:r>
            <a:r>
              <a:rPr lang="en-US" dirty="0" smtClean="0"/>
              <a:t> </a:t>
            </a:r>
            <a:r>
              <a:rPr lang="en-US" dirty="0" err="1" smtClean="0"/>
              <a:t>ck</a:t>
            </a:r>
            <a:endParaRPr lang="en-US" dirty="0" smtClean="0"/>
          </a:p>
          <a:p>
            <a:endParaRPr lang="en-US" dirty="0"/>
          </a:p>
          <a:p>
            <a:r>
              <a:rPr lang="en-US" dirty="0" smtClean="0"/>
              <a:t>Need to fix this by removing Ari</a:t>
            </a:r>
          </a:p>
          <a:p>
            <a:endParaRPr lang="en-US" dirty="0"/>
          </a:p>
        </p:txBody>
      </p:sp>
    </p:spTree>
    <p:extLst>
      <p:ext uri="{BB962C8B-B14F-4D97-AF65-F5344CB8AC3E}">
        <p14:creationId xmlns:p14="http://schemas.microsoft.com/office/powerpoint/2010/main" val="5700439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5" y="1"/>
            <a:ext cx="10482972" cy="684410"/>
          </a:xfrm>
        </p:spPr>
        <p:txBody>
          <a:bodyPr>
            <a:normAutofit fontScale="90000"/>
          </a:bodyPr>
          <a:lstStyle/>
          <a:p>
            <a:r>
              <a:rPr lang="en-US" dirty="0" smtClean="0"/>
              <a:t>CK Software</a:t>
            </a:r>
            <a:endParaRPr lang="en-US" dirty="0"/>
          </a:p>
        </p:txBody>
      </p:sp>
      <p:pic>
        <p:nvPicPr>
          <p:cNvPr id="5" name="Picture 4"/>
          <p:cNvPicPr>
            <a:picLocks noChangeAspect="1"/>
          </p:cNvPicPr>
          <p:nvPr/>
        </p:nvPicPr>
        <p:blipFill>
          <a:blip r:embed="rId2"/>
          <a:stretch>
            <a:fillRect/>
          </a:stretch>
        </p:blipFill>
        <p:spPr>
          <a:xfrm>
            <a:off x="5298141" y="169513"/>
            <a:ext cx="6279776" cy="4146993"/>
          </a:xfrm>
          <a:prstGeom prst="rect">
            <a:avLst/>
          </a:prstGeom>
        </p:spPr>
      </p:pic>
      <p:sp>
        <p:nvSpPr>
          <p:cNvPr id="6" name="TextBox 5"/>
          <p:cNvSpPr txBox="1"/>
          <p:nvPr/>
        </p:nvSpPr>
        <p:spPr>
          <a:xfrm>
            <a:off x="311868" y="684411"/>
            <a:ext cx="5090983" cy="6186309"/>
          </a:xfrm>
          <a:prstGeom prst="rect">
            <a:avLst/>
          </a:prstGeom>
          <a:noFill/>
        </p:spPr>
        <p:txBody>
          <a:bodyPr wrap="square" rtlCol="0">
            <a:spAutoFit/>
          </a:bodyPr>
          <a:lstStyle/>
          <a:p>
            <a:r>
              <a:rPr lang="en-US" dirty="0" smtClean="0"/>
              <a:t>Got email off to Martina to leave 75 in the account to purchase software.  Need to review for manuals or what we should purchase first. </a:t>
            </a:r>
          </a:p>
          <a:p>
            <a:endParaRPr lang="en-US" dirty="0" smtClean="0"/>
          </a:p>
          <a:p>
            <a:r>
              <a:rPr lang="en-US" dirty="0" smtClean="0"/>
              <a:t>Found </a:t>
            </a:r>
            <a:r>
              <a:rPr lang="en-US" dirty="0" err="1" smtClean="0"/>
              <a:t>maximenu</a:t>
            </a:r>
            <a:r>
              <a:rPr lang="en-US" dirty="0" smtClean="0"/>
              <a:t> </a:t>
            </a:r>
            <a:r>
              <a:rPr lang="en-US" dirty="0" err="1" smtClean="0"/>
              <a:t>ck</a:t>
            </a:r>
            <a:r>
              <a:rPr lang="en-US" dirty="0" smtClean="0"/>
              <a:t> online </a:t>
            </a:r>
          </a:p>
          <a:p>
            <a:r>
              <a:rPr lang="en-US" dirty="0"/>
              <a:t>Hardest time getting the menu to show in breeze followed the </a:t>
            </a:r>
            <a:r>
              <a:rPr lang="en-US" dirty="0" err="1"/>
              <a:t>stbtest</a:t>
            </a:r>
            <a:r>
              <a:rPr lang="en-US" dirty="0"/>
              <a:t> example. Key was having it in position -2. But think that was an issue with menu hiding behind the </a:t>
            </a:r>
            <a:r>
              <a:rPr lang="en-US" dirty="0" err="1"/>
              <a:t>gratphic</a:t>
            </a:r>
            <a:r>
              <a:rPr lang="en-US" dirty="0"/>
              <a:t> at the top but that is unproven. </a:t>
            </a:r>
          </a:p>
          <a:p>
            <a:endParaRPr lang="en-US" dirty="0"/>
          </a:p>
          <a:p>
            <a:r>
              <a:rPr lang="en-US" dirty="0"/>
              <a:t>Going after </a:t>
            </a:r>
            <a:r>
              <a:rPr lang="en-US" dirty="0" err="1"/>
              <a:t>ck</a:t>
            </a:r>
            <a:r>
              <a:rPr lang="en-US" dirty="0"/>
              <a:t> </a:t>
            </a:r>
            <a:r>
              <a:rPr lang="en-US" dirty="0" err="1"/>
              <a:t>slidershow</a:t>
            </a:r>
            <a:r>
              <a:rPr lang="en-US" dirty="0"/>
              <a:t> now </a:t>
            </a:r>
          </a:p>
          <a:p>
            <a:endParaRPr lang="en-US" dirty="0" smtClean="0"/>
          </a:p>
          <a:p>
            <a:endParaRPr lang="en-US" dirty="0" smtClean="0"/>
          </a:p>
          <a:p>
            <a:r>
              <a:rPr lang="en-US" dirty="0" smtClean="0"/>
              <a:t>Found slideshow </a:t>
            </a:r>
            <a:r>
              <a:rPr lang="en-US" dirty="0" err="1" smtClean="0"/>
              <a:t>ck</a:t>
            </a:r>
            <a:r>
              <a:rPr lang="en-US" dirty="0" smtClean="0"/>
              <a:t> on hard drive</a:t>
            </a:r>
          </a:p>
          <a:p>
            <a:pPr marL="342900" indent="-342900">
              <a:buFont typeface="+mj-lt"/>
              <a:buAutoNum type="arabicPeriod"/>
            </a:pPr>
            <a:r>
              <a:rPr lang="en-US" dirty="0" smtClean="0"/>
              <a:t>Which location is video used from? – done </a:t>
            </a:r>
            <a:r>
              <a:rPr lang="en-US" dirty="0" err="1" smtClean="0"/>
              <a:t>utube</a:t>
            </a:r>
            <a:endParaRPr lang="en-US" dirty="0" smtClean="0"/>
          </a:p>
          <a:p>
            <a:pPr marL="342900" indent="-342900">
              <a:buFont typeface="+mj-lt"/>
              <a:buAutoNum type="arabicPeriod"/>
            </a:pPr>
            <a:r>
              <a:rPr lang="en-US" dirty="0" smtClean="0"/>
              <a:t>Are pictures sized ok and available - no</a:t>
            </a:r>
          </a:p>
          <a:p>
            <a:pPr marL="342900" indent="-342900">
              <a:buFont typeface="+mj-lt"/>
              <a:buAutoNum type="arabicPeriod"/>
            </a:pPr>
            <a:r>
              <a:rPr lang="en-US" dirty="0" smtClean="0"/>
              <a:t>Need to get Logo to website - outstanding</a:t>
            </a:r>
          </a:p>
          <a:p>
            <a:pPr marL="342900" indent="-342900">
              <a:buFont typeface="+mj-lt"/>
              <a:buAutoNum type="arabicPeriod"/>
            </a:pPr>
            <a:r>
              <a:rPr lang="en-US" dirty="0" smtClean="0"/>
              <a:t>Need to build home page top banner – </a:t>
            </a:r>
          </a:p>
          <a:p>
            <a:pPr marL="342900" indent="-342900">
              <a:buFont typeface="+mj-lt"/>
              <a:buAutoNum type="arabicPeriod"/>
            </a:pPr>
            <a:r>
              <a:rPr lang="en-US" dirty="0" smtClean="0"/>
              <a:t>Need to setup sub pages - </a:t>
            </a:r>
            <a:r>
              <a:rPr lang="en-US" dirty="0" err="1" smtClean="0"/>
              <a:t>na</a:t>
            </a:r>
            <a:endParaRPr lang="en-US" dirty="0" smtClean="0"/>
          </a:p>
          <a:p>
            <a:pPr marL="342900" indent="-342900">
              <a:buFont typeface="+mj-lt"/>
              <a:buAutoNum type="arabicPeriod"/>
            </a:pPr>
            <a:r>
              <a:rPr lang="en-US" dirty="0" smtClean="0"/>
              <a:t>Future our story with slides / soundtrack from Emmanuel leaving</a:t>
            </a:r>
            <a:endParaRPr lang="en-US" dirty="0"/>
          </a:p>
        </p:txBody>
      </p:sp>
      <p:pic>
        <p:nvPicPr>
          <p:cNvPr id="3" name="Picture 2"/>
          <p:cNvPicPr>
            <a:picLocks noChangeAspect="1"/>
          </p:cNvPicPr>
          <p:nvPr/>
        </p:nvPicPr>
        <p:blipFill>
          <a:blip r:embed="rId3"/>
          <a:stretch>
            <a:fillRect/>
          </a:stretch>
        </p:blipFill>
        <p:spPr>
          <a:xfrm>
            <a:off x="6124117" y="3442446"/>
            <a:ext cx="5996446" cy="2867865"/>
          </a:xfrm>
          <a:prstGeom prst="rect">
            <a:avLst/>
          </a:prstGeom>
        </p:spPr>
      </p:pic>
    </p:spTree>
    <p:extLst>
      <p:ext uri="{BB962C8B-B14F-4D97-AF65-F5344CB8AC3E}">
        <p14:creationId xmlns:p14="http://schemas.microsoft.com/office/powerpoint/2010/main" val="3991989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56705" y="254451"/>
            <a:ext cx="6735295" cy="2661974"/>
          </a:xfrm>
          <a:prstGeom prst="rect">
            <a:avLst/>
          </a:prstGeom>
        </p:spPr>
      </p:pic>
      <p:sp>
        <p:nvSpPr>
          <p:cNvPr id="2" name="Title 1"/>
          <p:cNvSpPr>
            <a:spLocks noGrp="1"/>
          </p:cNvSpPr>
          <p:nvPr>
            <p:ph type="title"/>
          </p:nvPr>
        </p:nvSpPr>
        <p:spPr/>
        <p:txBody>
          <a:bodyPr/>
          <a:lstStyle/>
          <a:p>
            <a:r>
              <a:rPr lang="en-US" dirty="0" smtClean="0"/>
              <a:t>Using Slideshow CK</a:t>
            </a:r>
            <a:endParaRPr lang="en-US" dirty="0"/>
          </a:p>
        </p:txBody>
      </p:sp>
      <p:pic>
        <p:nvPicPr>
          <p:cNvPr id="5" name="Picture 4"/>
          <p:cNvPicPr>
            <a:picLocks noChangeAspect="1"/>
          </p:cNvPicPr>
          <p:nvPr/>
        </p:nvPicPr>
        <p:blipFill>
          <a:blip r:embed="rId3"/>
          <a:stretch>
            <a:fillRect/>
          </a:stretch>
        </p:blipFill>
        <p:spPr>
          <a:xfrm>
            <a:off x="4867835" y="2748899"/>
            <a:ext cx="7324165" cy="4382965"/>
          </a:xfrm>
          <a:prstGeom prst="rect">
            <a:avLst/>
          </a:prstGeom>
        </p:spPr>
      </p:pic>
      <p:sp>
        <p:nvSpPr>
          <p:cNvPr id="6" name="Rectangle 5"/>
          <p:cNvSpPr/>
          <p:nvPr/>
        </p:nvSpPr>
        <p:spPr>
          <a:xfrm>
            <a:off x="108427" y="2542984"/>
            <a:ext cx="5228957" cy="3416320"/>
          </a:xfrm>
          <a:prstGeom prst="rect">
            <a:avLst/>
          </a:prstGeom>
        </p:spPr>
        <p:txBody>
          <a:bodyPr wrap="square">
            <a:spAutoFit/>
          </a:bodyPr>
          <a:lstStyle/>
          <a:p>
            <a:r>
              <a:rPr lang="en-US" dirty="0" smtClean="0"/>
              <a:t>Source for the video </a:t>
            </a:r>
          </a:p>
          <a:p>
            <a:r>
              <a:rPr lang="en-US" dirty="0" smtClean="0">
                <a:hlinkClick r:id="rId4"/>
              </a:rPr>
              <a:t>https</a:t>
            </a:r>
            <a:r>
              <a:rPr lang="en-US" dirty="0">
                <a:hlinkClick r:id="rId4"/>
              </a:rPr>
              <a:t>://</a:t>
            </a:r>
            <a:r>
              <a:rPr lang="en-US" dirty="0" smtClean="0">
                <a:hlinkClick r:id="rId4"/>
              </a:rPr>
              <a:t>www.youtube.com/embed/hZvn-8nRl5Q?rel=0&amp;autoplay=0</a:t>
            </a:r>
            <a:r>
              <a:rPr lang="en-US" dirty="0" smtClean="0"/>
              <a:t> </a:t>
            </a:r>
          </a:p>
          <a:p>
            <a:endParaRPr lang="en-US" dirty="0"/>
          </a:p>
          <a:p>
            <a:r>
              <a:rPr lang="en-US" dirty="0" smtClean="0"/>
              <a:t>Need to get images from current directory. Easiest way is to just copy them to under stbprd7 and when move it to / then the images will be there and can just delete the current site location...(after a backup)</a:t>
            </a:r>
          </a:p>
          <a:p>
            <a:endParaRPr lang="en-US" dirty="0"/>
          </a:p>
          <a:p>
            <a:r>
              <a:rPr lang="en-US" dirty="0" smtClean="0"/>
              <a:t>Copied media, images and </a:t>
            </a:r>
            <a:r>
              <a:rPr lang="en-US" dirty="0" err="1" smtClean="0"/>
              <a:t>stbfiles</a:t>
            </a:r>
            <a:r>
              <a:rPr lang="en-US" dirty="0" smtClean="0"/>
              <a:t> from / to /stbprd7 that worked</a:t>
            </a:r>
          </a:p>
          <a:p>
            <a:endParaRPr lang="en-US" dirty="0"/>
          </a:p>
        </p:txBody>
      </p:sp>
    </p:spTree>
    <p:extLst>
      <p:ext uri="{BB962C8B-B14F-4D97-AF65-F5344CB8AC3E}">
        <p14:creationId xmlns:p14="http://schemas.microsoft.com/office/powerpoint/2010/main" val="3285195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the bottom of Earthday.org</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765658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Original plans for header</a:t>
            </a:r>
            <a:endParaRPr lang="en-US" dirty="0"/>
          </a:p>
        </p:txBody>
      </p:sp>
      <p:pic>
        <p:nvPicPr>
          <p:cNvPr id="4" name="Picture 3"/>
          <p:cNvPicPr>
            <a:picLocks noChangeAspect="1"/>
          </p:cNvPicPr>
          <p:nvPr/>
        </p:nvPicPr>
        <p:blipFill>
          <a:blip r:embed="rId2"/>
          <a:stretch>
            <a:fillRect/>
          </a:stretch>
        </p:blipFill>
        <p:spPr>
          <a:xfrm>
            <a:off x="-188166" y="2332652"/>
            <a:ext cx="4741506" cy="3205629"/>
          </a:xfrm>
          <a:prstGeom prst="rect">
            <a:avLst/>
          </a:prstGeom>
        </p:spPr>
      </p:pic>
      <p:sp>
        <p:nvSpPr>
          <p:cNvPr id="5" name="TextBox 4"/>
          <p:cNvSpPr txBox="1"/>
          <p:nvPr/>
        </p:nvSpPr>
        <p:spPr>
          <a:xfrm>
            <a:off x="3564432" y="2631437"/>
            <a:ext cx="9548812" cy="1600438"/>
          </a:xfrm>
          <a:prstGeom prst="rect">
            <a:avLst/>
          </a:prstGeom>
          <a:noFill/>
        </p:spPr>
        <p:txBody>
          <a:bodyPr wrap="square" rtlCol="0">
            <a:spAutoFit/>
          </a:bodyPr>
          <a:lstStyle/>
          <a:p>
            <a:r>
              <a:rPr lang="en-US" sz="6600" b="1" i="1" dirty="0" smtClean="0">
                <a:solidFill>
                  <a:srgbClr val="0000CC"/>
                </a:solidFill>
              </a:rPr>
              <a:t>Share the Blessings </a:t>
            </a:r>
          </a:p>
          <a:p>
            <a:r>
              <a:rPr lang="en-US" sz="3200" b="1" dirty="0" smtClean="0"/>
              <a:t>Water and Education Programs for those in need!</a:t>
            </a:r>
            <a:endParaRPr lang="en-US" sz="3200" b="1" dirty="0"/>
          </a:p>
        </p:txBody>
      </p:sp>
    </p:spTree>
    <p:extLst>
      <p:ext uri="{BB962C8B-B14F-4D97-AF65-F5344CB8AC3E}">
        <p14:creationId xmlns:p14="http://schemas.microsoft.com/office/powerpoint/2010/main" val="3495427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 template from </a:t>
            </a:r>
            <a:r>
              <a:rPr lang="en-US" dirty="0" err="1" smtClean="0"/>
              <a:t>beez</a:t>
            </a:r>
            <a:r>
              <a:rPr lang="en-US" dirty="0" smtClean="0"/>
              <a:t> to </a:t>
            </a:r>
            <a:r>
              <a:rPr lang="en-US" dirty="0" err="1" smtClean="0"/>
              <a:t>protostar</a:t>
            </a:r>
            <a:endParaRPr lang="en-US" dirty="0"/>
          </a:p>
        </p:txBody>
      </p:sp>
      <p:pic>
        <p:nvPicPr>
          <p:cNvPr id="4" name="Picture 3"/>
          <p:cNvPicPr>
            <a:picLocks noChangeAspect="1"/>
          </p:cNvPicPr>
          <p:nvPr/>
        </p:nvPicPr>
        <p:blipFill>
          <a:blip r:embed="rId2"/>
          <a:stretch>
            <a:fillRect/>
          </a:stretch>
        </p:blipFill>
        <p:spPr>
          <a:xfrm>
            <a:off x="6362509" y="4598893"/>
            <a:ext cx="5413347" cy="2122681"/>
          </a:xfrm>
          <a:prstGeom prst="rect">
            <a:avLst/>
          </a:prstGeom>
        </p:spPr>
      </p:pic>
      <p:sp>
        <p:nvSpPr>
          <p:cNvPr id="5" name="TextBox 4"/>
          <p:cNvSpPr txBox="1"/>
          <p:nvPr/>
        </p:nvSpPr>
        <p:spPr>
          <a:xfrm>
            <a:off x="174812" y="2164976"/>
            <a:ext cx="5458088" cy="4247317"/>
          </a:xfrm>
          <a:prstGeom prst="rect">
            <a:avLst/>
          </a:prstGeom>
          <a:noFill/>
        </p:spPr>
        <p:txBody>
          <a:bodyPr wrap="square" rtlCol="0">
            <a:spAutoFit/>
          </a:bodyPr>
          <a:lstStyle/>
          <a:p>
            <a:r>
              <a:rPr lang="en-US" dirty="0" smtClean="0"/>
              <a:t>Struggled tremendously with getting the </a:t>
            </a:r>
            <a:r>
              <a:rPr lang="en-US" dirty="0" err="1" smtClean="0"/>
              <a:t>beez</a:t>
            </a:r>
            <a:r>
              <a:rPr lang="en-US" dirty="0" smtClean="0"/>
              <a:t> logo area to look  as I wanted it to. Couldn’t get beyond extra blue area above the personal2.png that I saved in 2016 directory.  Wound up going to template/images/personal subdirectory and replacing that file. As couldn’t get it to work otherwise. </a:t>
            </a:r>
          </a:p>
          <a:p>
            <a:endParaRPr lang="en-US" dirty="0" smtClean="0"/>
          </a:p>
          <a:p>
            <a:r>
              <a:rPr lang="en-US" dirty="0" smtClean="0"/>
              <a:t>Used this same logo for </a:t>
            </a:r>
            <a:r>
              <a:rPr lang="en-US" dirty="0" err="1" smtClean="0"/>
              <a:t>protostar</a:t>
            </a:r>
            <a:r>
              <a:rPr lang="en-US" dirty="0" smtClean="0"/>
              <a:t> and it looks good enough. And didn’t have to mess with template directory! </a:t>
            </a:r>
          </a:p>
          <a:p>
            <a:endParaRPr lang="en-US" dirty="0"/>
          </a:p>
          <a:p>
            <a:r>
              <a:rPr lang="en-US" dirty="0" smtClean="0"/>
              <a:t>Now need to get other pictures looking a little better in the slideshow. Sent email to slideshow </a:t>
            </a:r>
            <a:r>
              <a:rPr lang="en-US" dirty="0" err="1" smtClean="0"/>
              <a:t>cK</a:t>
            </a:r>
            <a:r>
              <a:rPr lang="en-US" dirty="0" smtClean="0"/>
              <a:t> about the 183 days. Per this snip pictures for slideshow should be about 250 height and maybe 1000 width. </a:t>
            </a:r>
            <a:endParaRPr lang="en-US" dirty="0"/>
          </a:p>
        </p:txBody>
      </p:sp>
      <p:pic>
        <p:nvPicPr>
          <p:cNvPr id="6" name="Picture 5"/>
          <p:cNvPicPr>
            <a:picLocks noChangeAspect="1"/>
          </p:cNvPicPr>
          <p:nvPr/>
        </p:nvPicPr>
        <p:blipFill>
          <a:blip r:embed="rId3"/>
          <a:stretch>
            <a:fillRect/>
          </a:stretch>
        </p:blipFill>
        <p:spPr>
          <a:xfrm>
            <a:off x="5789632" y="1292462"/>
            <a:ext cx="6559100" cy="2996172"/>
          </a:xfrm>
          <a:prstGeom prst="rect">
            <a:avLst/>
          </a:prstGeom>
        </p:spPr>
      </p:pic>
    </p:spTree>
    <p:extLst>
      <p:ext uri="{BB962C8B-B14F-4D97-AF65-F5344CB8AC3E}">
        <p14:creationId xmlns:p14="http://schemas.microsoft.com/office/powerpoint/2010/main" val="26648024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730" y="4581897"/>
            <a:ext cx="12189106" cy="2308324"/>
          </a:xfrm>
          <a:prstGeom prst="rect">
            <a:avLst/>
          </a:prstGeom>
          <a:noFill/>
        </p:spPr>
        <p:txBody>
          <a:bodyPr wrap="none" rtlCol="0">
            <a:spAutoFit/>
          </a:bodyPr>
          <a:lstStyle/>
          <a:p>
            <a:r>
              <a:rPr lang="en-US" dirty="0" smtClean="0"/>
              <a:t>We convert villages primary source of water from mud holes to clean water wells</a:t>
            </a:r>
          </a:p>
          <a:p>
            <a:r>
              <a:rPr lang="en-US" dirty="0" smtClean="0"/>
              <a:t>One of our primary Education Program objectives is Child </a:t>
            </a:r>
            <a:r>
              <a:rPr lang="en-US" dirty="0" err="1" smtClean="0"/>
              <a:t>Educaiton</a:t>
            </a:r>
            <a:r>
              <a:rPr lang="en-US" dirty="0" smtClean="0"/>
              <a:t> – keeping Children in school</a:t>
            </a:r>
          </a:p>
          <a:p>
            <a:r>
              <a:rPr lang="en-US" dirty="0" smtClean="0"/>
              <a:t>Education also involves educating us here in the Minority world – Experiential trips, Dinners and Event attendance Presentations</a:t>
            </a:r>
          </a:p>
          <a:p>
            <a:endParaRPr lang="en-US" dirty="0" smtClean="0"/>
          </a:p>
          <a:p>
            <a:r>
              <a:rPr lang="en-US" dirty="0" err="1" smtClean="0"/>
              <a:t>public_html</a:t>
            </a:r>
            <a:r>
              <a:rPr lang="en-US" dirty="0" smtClean="0"/>
              <a:t>/stbprd7/images/images/</a:t>
            </a:r>
            <a:r>
              <a:rPr lang="en-US" dirty="0" err="1" smtClean="0"/>
              <a:t>phocagallery</a:t>
            </a:r>
            <a:r>
              <a:rPr lang="en-US" dirty="0" smtClean="0"/>
              <a:t>/education </a:t>
            </a:r>
          </a:p>
          <a:p>
            <a:endParaRPr lang="en-US" dirty="0"/>
          </a:p>
          <a:p>
            <a:r>
              <a:rPr lang="en-US" dirty="0"/>
              <a:t>This slideshow uses a </a:t>
            </a:r>
            <a:r>
              <a:rPr lang="en-US" dirty="0" err="1"/>
              <a:t>JQuery</a:t>
            </a:r>
            <a:r>
              <a:rPr lang="en-US" dirty="0"/>
              <a:t> script adapted from &lt;a </a:t>
            </a:r>
            <a:r>
              <a:rPr lang="en-US" dirty="0" err="1"/>
              <a:t>href</a:t>
            </a:r>
            <a:r>
              <a:rPr lang="en-US" dirty="0"/>
              <a:t>="http://www.pixedelic.com/plugins/camera/"&gt;Pixedelic&lt;/a&gt;</a:t>
            </a:r>
            <a:endParaRPr lang="en-US" dirty="0" smtClean="0"/>
          </a:p>
          <a:p>
            <a:endParaRPr lang="en-US" dirty="0"/>
          </a:p>
        </p:txBody>
      </p:sp>
    </p:spTree>
    <p:extLst>
      <p:ext uri="{BB962C8B-B14F-4D97-AF65-F5344CB8AC3E}">
        <p14:creationId xmlns:p14="http://schemas.microsoft.com/office/powerpoint/2010/main" val="25518132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70024" cy="1325563"/>
          </a:xfrm>
        </p:spPr>
        <p:txBody>
          <a:bodyPr/>
          <a:lstStyle/>
          <a:p>
            <a:r>
              <a:rPr lang="en-US" dirty="0" smtClean="0"/>
              <a:t>Working tables on main page to span full width</a:t>
            </a:r>
            <a:endParaRPr lang="en-US" dirty="0"/>
          </a:p>
        </p:txBody>
      </p:sp>
      <p:sp>
        <p:nvSpPr>
          <p:cNvPr id="3" name="Content Placeholder 2"/>
          <p:cNvSpPr>
            <a:spLocks noGrp="1"/>
          </p:cNvSpPr>
          <p:nvPr>
            <p:ph idx="1"/>
          </p:nvPr>
        </p:nvSpPr>
        <p:spPr/>
        <p:txBody>
          <a:bodyPr/>
          <a:lstStyle/>
          <a:p>
            <a:r>
              <a:rPr lang="pl-PL" dirty="0"/>
              <a:t>&lt;td style="width: 186.05px;"&gt; &lt;/td&gt;</a:t>
            </a:r>
          </a:p>
          <a:p>
            <a:r>
              <a:rPr lang="pl-PL" dirty="0"/>
              <a:t>&lt;td style="width: 31.95px</a:t>
            </a:r>
            <a:r>
              <a:rPr lang="pl-PL" dirty="0" smtClean="0"/>
              <a:t>;"&gt;</a:t>
            </a:r>
            <a:endParaRPr lang="en-US" dirty="0" smtClean="0"/>
          </a:p>
          <a:p>
            <a:r>
              <a:rPr lang="en-US" dirty="0" smtClean="0"/>
              <a:t>Also did table span 100% to get across the entire page</a:t>
            </a:r>
          </a:p>
          <a:p>
            <a:r>
              <a:rPr lang="en-US" dirty="0"/>
              <a:t>&lt;table style="width:100</a:t>
            </a:r>
            <a:r>
              <a:rPr lang="en-US" dirty="0" smtClean="0"/>
              <a:t>%"&gt;</a:t>
            </a:r>
            <a:r>
              <a:rPr lang="en-US" dirty="0"/>
              <a:t>&lt;table style="width:100</a:t>
            </a:r>
            <a:r>
              <a:rPr lang="en-US" dirty="0" smtClean="0"/>
              <a:t>%"&gt;</a:t>
            </a:r>
            <a:r>
              <a:rPr lang="en-US" dirty="0"/>
              <a:t>&lt;table style="width:100%"&gt;</a:t>
            </a:r>
            <a:endParaRPr lang="en-US" dirty="0" smtClean="0"/>
          </a:p>
          <a:p>
            <a:r>
              <a:rPr lang="en-US" dirty="0" smtClean="0"/>
              <a:t>Found that note only is there a global configuration and a space to reach configuration for number of lead articles in the article section but there is also one controlled by the menus. Also there is a place to control the order of articles there as well. </a:t>
            </a:r>
            <a:endParaRPr lang="en-US" dirty="0"/>
          </a:p>
        </p:txBody>
      </p:sp>
    </p:spTree>
    <p:extLst>
      <p:ext uri="{BB962C8B-B14F-4D97-AF65-F5344CB8AC3E}">
        <p14:creationId xmlns:p14="http://schemas.microsoft.com/office/powerpoint/2010/main" val="39879396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Footer plans given on area at footer</a:t>
            </a:r>
            <a:endParaRPr lang="en-US" dirty="0"/>
          </a:p>
        </p:txBody>
      </p:sp>
      <p:sp>
        <p:nvSpPr>
          <p:cNvPr id="3" name="Content Placeholder 2"/>
          <p:cNvSpPr>
            <a:spLocks noGrp="1"/>
          </p:cNvSpPr>
          <p:nvPr>
            <p:ph idx="1"/>
          </p:nvPr>
        </p:nvSpPr>
        <p:spPr/>
        <p:txBody>
          <a:bodyPr/>
          <a:lstStyle/>
          <a:p>
            <a:r>
              <a:rPr lang="en-US" dirty="0" smtClean="0"/>
              <a:t>Thinking about the footer – thought is to place the login in article within a table. Two other cells of the table in that article have the donate capability and request to share themselves as seen in this document. Then that article is placed in the footer. </a:t>
            </a:r>
          </a:p>
          <a:p>
            <a:r>
              <a:rPr lang="en-US" dirty="0" smtClean="0"/>
              <a:t>To accomplish both of the following are required. Test on </a:t>
            </a:r>
            <a:r>
              <a:rPr lang="en-US" dirty="0" err="1" smtClean="0"/>
              <a:t>STBtest</a:t>
            </a:r>
            <a:r>
              <a:rPr lang="en-US" dirty="0" smtClean="0"/>
              <a:t> first</a:t>
            </a:r>
          </a:p>
          <a:p>
            <a:r>
              <a:rPr lang="en-US" dirty="0">
                <a:hlinkClick r:id="rId2"/>
              </a:rPr>
              <a:t>https://</a:t>
            </a:r>
            <a:r>
              <a:rPr lang="en-US" dirty="0" smtClean="0">
                <a:hlinkClick r:id="rId2"/>
              </a:rPr>
              <a:t>docs.joomla.org/How_do_you_put_a_module_inside_an_article%3F</a:t>
            </a:r>
            <a:endParaRPr lang="en-US" dirty="0" smtClean="0"/>
          </a:p>
          <a:p>
            <a:r>
              <a:rPr lang="en-US" dirty="0">
                <a:hlinkClick r:id="rId3"/>
              </a:rPr>
              <a:t>http://</a:t>
            </a:r>
            <a:r>
              <a:rPr lang="en-US" dirty="0" smtClean="0">
                <a:hlinkClick r:id="rId3"/>
              </a:rPr>
              <a:t>extensions.joomla.org/extension/article-placed-anywhere</a:t>
            </a:r>
            <a:endParaRPr lang="en-US" dirty="0" smtClean="0"/>
          </a:p>
          <a:p>
            <a:endParaRPr lang="en-US" dirty="0"/>
          </a:p>
        </p:txBody>
      </p:sp>
    </p:spTree>
    <p:extLst>
      <p:ext uri="{BB962C8B-B14F-4D97-AF65-F5344CB8AC3E}">
        <p14:creationId xmlns:p14="http://schemas.microsoft.com/office/powerpoint/2010/main" val="33986828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42" y="157173"/>
            <a:ext cx="12272682" cy="1325563"/>
          </a:xfrm>
        </p:spPr>
        <p:txBody>
          <a:bodyPr/>
          <a:lstStyle/>
          <a:p>
            <a:r>
              <a:rPr lang="en-US" dirty="0" smtClean="0"/>
              <a:t>Working on footer – placing article in footer section </a:t>
            </a:r>
            <a:endParaRPr lang="en-US" dirty="0"/>
          </a:p>
        </p:txBody>
      </p:sp>
      <p:pic>
        <p:nvPicPr>
          <p:cNvPr id="4" name="Picture 3"/>
          <p:cNvPicPr>
            <a:picLocks noChangeAspect="1"/>
          </p:cNvPicPr>
          <p:nvPr/>
        </p:nvPicPr>
        <p:blipFill>
          <a:blip r:embed="rId2"/>
          <a:stretch>
            <a:fillRect/>
          </a:stretch>
        </p:blipFill>
        <p:spPr>
          <a:xfrm>
            <a:off x="2937726" y="1482736"/>
            <a:ext cx="9092910" cy="3502886"/>
          </a:xfrm>
          <a:prstGeom prst="rect">
            <a:avLst/>
          </a:prstGeom>
        </p:spPr>
      </p:pic>
      <p:pic>
        <p:nvPicPr>
          <p:cNvPr id="5" name="Picture 4"/>
          <p:cNvPicPr>
            <a:picLocks noChangeAspect="1"/>
          </p:cNvPicPr>
          <p:nvPr/>
        </p:nvPicPr>
        <p:blipFill>
          <a:blip r:embed="rId3"/>
          <a:stretch>
            <a:fillRect/>
          </a:stretch>
        </p:blipFill>
        <p:spPr>
          <a:xfrm>
            <a:off x="3415553" y="4434583"/>
            <a:ext cx="5636610" cy="2681449"/>
          </a:xfrm>
          <a:prstGeom prst="rect">
            <a:avLst/>
          </a:prstGeom>
        </p:spPr>
      </p:pic>
    </p:spTree>
    <p:extLst>
      <p:ext uri="{BB962C8B-B14F-4D97-AF65-F5344CB8AC3E}">
        <p14:creationId xmlns:p14="http://schemas.microsoft.com/office/powerpoint/2010/main" val="3800597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on the footer for </a:t>
            </a:r>
            <a:r>
              <a:rPr lang="en-US" dirty="0" err="1" smtClean="0"/>
              <a:t>protostar</a:t>
            </a:r>
            <a:r>
              <a:rPr lang="en-US" dirty="0" smtClean="0"/>
              <a:t> </a:t>
            </a:r>
            <a:endParaRPr lang="en-US" dirty="0"/>
          </a:p>
        </p:txBody>
      </p:sp>
      <p:pic>
        <p:nvPicPr>
          <p:cNvPr id="4" name="Picture 3"/>
          <p:cNvPicPr>
            <a:picLocks noChangeAspect="1"/>
          </p:cNvPicPr>
          <p:nvPr/>
        </p:nvPicPr>
        <p:blipFill>
          <a:blip r:embed="rId2"/>
          <a:stretch>
            <a:fillRect/>
          </a:stretch>
        </p:blipFill>
        <p:spPr>
          <a:xfrm>
            <a:off x="228600" y="2138362"/>
            <a:ext cx="11441529" cy="3306474"/>
          </a:xfrm>
          <a:prstGeom prst="rect">
            <a:avLst/>
          </a:prstGeom>
        </p:spPr>
      </p:pic>
    </p:spTree>
    <p:extLst>
      <p:ext uri="{BB962C8B-B14F-4D97-AF65-F5344CB8AC3E}">
        <p14:creationId xmlns:p14="http://schemas.microsoft.com/office/powerpoint/2010/main" val="35641516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83" y="131950"/>
            <a:ext cx="10515600" cy="1325563"/>
          </a:xfrm>
        </p:spPr>
        <p:txBody>
          <a:bodyPr/>
          <a:lstStyle/>
          <a:p>
            <a:r>
              <a:rPr lang="en-US" dirty="0" smtClean="0"/>
              <a:t>Early thoughts on big move to new web site</a:t>
            </a:r>
            <a:endParaRPr lang="en-US" dirty="0"/>
          </a:p>
        </p:txBody>
      </p:sp>
      <p:pic>
        <p:nvPicPr>
          <p:cNvPr id="4" name="Picture 3"/>
          <p:cNvPicPr>
            <a:picLocks noChangeAspect="1"/>
          </p:cNvPicPr>
          <p:nvPr/>
        </p:nvPicPr>
        <p:blipFill>
          <a:blip r:embed="rId2"/>
          <a:stretch>
            <a:fillRect/>
          </a:stretch>
        </p:blipFill>
        <p:spPr>
          <a:xfrm>
            <a:off x="2743200" y="1179511"/>
            <a:ext cx="9839324" cy="2940239"/>
          </a:xfrm>
          <a:prstGeom prst="rect">
            <a:avLst/>
          </a:prstGeom>
        </p:spPr>
      </p:pic>
      <p:pic>
        <p:nvPicPr>
          <p:cNvPr id="5" name="Picture 4"/>
          <p:cNvPicPr>
            <a:picLocks noChangeAspect="1"/>
          </p:cNvPicPr>
          <p:nvPr/>
        </p:nvPicPr>
        <p:blipFill>
          <a:blip r:embed="rId3"/>
          <a:stretch>
            <a:fillRect/>
          </a:stretch>
        </p:blipFill>
        <p:spPr>
          <a:xfrm>
            <a:off x="2367739" y="2779712"/>
            <a:ext cx="9210675" cy="2924175"/>
          </a:xfrm>
          <a:prstGeom prst="rect">
            <a:avLst/>
          </a:prstGeom>
        </p:spPr>
      </p:pic>
      <p:pic>
        <p:nvPicPr>
          <p:cNvPr id="6" name="Picture 5"/>
          <p:cNvPicPr>
            <a:picLocks noChangeAspect="1"/>
          </p:cNvPicPr>
          <p:nvPr/>
        </p:nvPicPr>
        <p:blipFill>
          <a:blip r:embed="rId4"/>
          <a:stretch>
            <a:fillRect/>
          </a:stretch>
        </p:blipFill>
        <p:spPr>
          <a:xfrm>
            <a:off x="1133474" y="5167311"/>
            <a:ext cx="9925050" cy="1638300"/>
          </a:xfrm>
          <a:prstGeom prst="rect">
            <a:avLst/>
          </a:prstGeom>
        </p:spPr>
      </p:pic>
    </p:spTree>
    <p:extLst>
      <p:ext uri="{BB962C8B-B14F-4D97-AF65-F5344CB8AC3E}">
        <p14:creationId xmlns:p14="http://schemas.microsoft.com/office/powerpoint/2010/main" val="16308821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5934" y="649998"/>
            <a:ext cx="11714713" cy="1477328"/>
          </a:xfrm>
          <a:prstGeom prst="rect">
            <a:avLst/>
          </a:prstGeom>
          <a:noFill/>
        </p:spPr>
        <p:txBody>
          <a:bodyPr wrap="square" rtlCol="0">
            <a:spAutoFit/>
          </a:bodyPr>
          <a:lstStyle/>
          <a:p>
            <a:r>
              <a:rPr lang="en-US" dirty="0" smtClean="0"/>
              <a:t>What makes up </a:t>
            </a:r>
            <a:r>
              <a:rPr lang="en-US" dirty="0" err="1" smtClean="0"/>
              <a:t>joomla</a:t>
            </a:r>
            <a:r>
              <a:rPr lang="en-US" dirty="0" smtClean="0"/>
              <a:t> that needs to be moved simple look at stbprd7</a:t>
            </a:r>
          </a:p>
          <a:p>
            <a:r>
              <a:rPr lang="en-US" dirty="0" smtClean="0"/>
              <a:t>red.btwixt.net</a:t>
            </a:r>
          </a:p>
          <a:p>
            <a:r>
              <a:rPr lang="en-US" dirty="0">
                <a:hlinkClick r:id="rId2"/>
              </a:rPr>
              <a:t>https://devops.profitbricks.com/tutorials/use-ssh-keys-with-putty-on-windows</a:t>
            </a:r>
            <a:r>
              <a:rPr lang="en-US" dirty="0" smtClean="0">
                <a:hlinkClick r:id="rId2"/>
              </a:rPr>
              <a:t>/</a:t>
            </a:r>
            <a:endParaRPr lang="en-US" dirty="0" smtClean="0"/>
          </a:p>
          <a:p>
            <a:r>
              <a:rPr lang="en-US" dirty="0" smtClean="0"/>
              <a:t>Believe </a:t>
            </a:r>
            <a:r>
              <a:rPr lang="en-US" dirty="0" err="1" smtClean="0"/>
              <a:t>btwixt</a:t>
            </a:r>
            <a:r>
              <a:rPr lang="en-US" dirty="0" smtClean="0"/>
              <a:t> doesn’t allow even though they have the </a:t>
            </a:r>
            <a:r>
              <a:rPr lang="en-US" dirty="0" err="1" smtClean="0"/>
              <a:t>ssh</a:t>
            </a:r>
            <a:r>
              <a:rPr lang="en-US" dirty="0" smtClean="0"/>
              <a:t> key generation on the page. </a:t>
            </a:r>
          </a:p>
          <a:p>
            <a:endParaRPr lang="en-US" dirty="0"/>
          </a:p>
        </p:txBody>
      </p:sp>
      <p:pic>
        <p:nvPicPr>
          <p:cNvPr id="6" name="Picture 5"/>
          <p:cNvPicPr>
            <a:picLocks noChangeAspect="1"/>
          </p:cNvPicPr>
          <p:nvPr/>
        </p:nvPicPr>
        <p:blipFill>
          <a:blip r:embed="rId3"/>
          <a:stretch>
            <a:fillRect/>
          </a:stretch>
        </p:blipFill>
        <p:spPr>
          <a:xfrm>
            <a:off x="7406157" y="2345146"/>
            <a:ext cx="4879972" cy="1841586"/>
          </a:xfrm>
          <a:prstGeom prst="rect">
            <a:avLst/>
          </a:prstGeom>
        </p:spPr>
      </p:pic>
      <p:pic>
        <p:nvPicPr>
          <p:cNvPr id="7" name="Picture 6"/>
          <p:cNvPicPr>
            <a:picLocks noChangeAspect="1"/>
          </p:cNvPicPr>
          <p:nvPr/>
        </p:nvPicPr>
        <p:blipFill>
          <a:blip r:embed="rId4"/>
          <a:stretch>
            <a:fillRect/>
          </a:stretch>
        </p:blipFill>
        <p:spPr>
          <a:xfrm>
            <a:off x="1570786" y="1846471"/>
            <a:ext cx="5741242" cy="2838937"/>
          </a:xfrm>
          <a:prstGeom prst="rect">
            <a:avLst/>
          </a:prstGeom>
        </p:spPr>
      </p:pic>
      <p:pic>
        <p:nvPicPr>
          <p:cNvPr id="8" name="Picture 7"/>
          <p:cNvPicPr>
            <a:picLocks noChangeAspect="1"/>
          </p:cNvPicPr>
          <p:nvPr/>
        </p:nvPicPr>
        <p:blipFill>
          <a:blip r:embed="rId5"/>
          <a:stretch>
            <a:fillRect/>
          </a:stretch>
        </p:blipFill>
        <p:spPr>
          <a:xfrm>
            <a:off x="8007706" y="4840776"/>
            <a:ext cx="3107677" cy="1943225"/>
          </a:xfrm>
          <a:prstGeom prst="rect">
            <a:avLst/>
          </a:prstGeom>
        </p:spPr>
      </p:pic>
      <p:pic>
        <p:nvPicPr>
          <p:cNvPr id="9" name="Picture 8"/>
          <p:cNvPicPr>
            <a:picLocks noChangeAspect="1"/>
          </p:cNvPicPr>
          <p:nvPr/>
        </p:nvPicPr>
        <p:blipFill>
          <a:blip r:embed="rId6"/>
          <a:stretch>
            <a:fillRect/>
          </a:stretch>
        </p:blipFill>
        <p:spPr>
          <a:xfrm>
            <a:off x="3932724" y="4685408"/>
            <a:ext cx="2372016" cy="2120497"/>
          </a:xfrm>
          <a:prstGeom prst="rect">
            <a:avLst/>
          </a:prstGeom>
        </p:spPr>
      </p:pic>
      <p:pic>
        <p:nvPicPr>
          <p:cNvPr id="10" name="Picture 9"/>
          <p:cNvPicPr>
            <a:picLocks noChangeAspect="1"/>
          </p:cNvPicPr>
          <p:nvPr/>
        </p:nvPicPr>
        <p:blipFill>
          <a:blip r:embed="rId7"/>
          <a:stretch>
            <a:fillRect/>
          </a:stretch>
        </p:blipFill>
        <p:spPr>
          <a:xfrm>
            <a:off x="1378695" y="4685408"/>
            <a:ext cx="2381541" cy="2122089"/>
          </a:xfrm>
          <a:prstGeom prst="rect">
            <a:avLst/>
          </a:prstGeom>
        </p:spPr>
      </p:pic>
      <p:sp>
        <p:nvSpPr>
          <p:cNvPr id="11" name="Title 1"/>
          <p:cNvSpPr>
            <a:spLocks noGrp="1"/>
          </p:cNvSpPr>
          <p:nvPr>
            <p:ph type="title"/>
          </p:nvPr>
        </p:nvSpPr>
        <p:spPr>
          <a:xfrm>
            <a:off x="185934" y="-230604"/>
            <a:ext cx="10515600" cy="1325563"/>
          </a:xfrm>
        </p:spPr>
        <p:txBody>
          <a:bodyPr/>
          <a:lstStyle/>
          <a:p>
            <a:r>
              <a:rPr lang="en-US" dirty="0" smtClean="0"/>
              <a:t>Pursuit of Tools to get copy of files to move</a:t>
            </a:r>
            <a:endParaRPr lang="en-US" dirty="0"/>
          </a:p>
        </p:txBody>
      </p:sp>
    </p:spTree>
    <p:extLst>
      <p:ext uri="{BB962C8B-B14F-4D97-AF65-F5344CB8AC3E}">
        <p14:creationId xmlns:p14="http://schemas.microsoft.com/office/powerpoint/2010/main" val="15292085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site files</a:t>
            </a:r>
            <a:endParaRPr lang="en-US" dirty="0"/>
          </a:p>
        </p:txBody>
      </p:sp>
      <p:sp>
        <p:nvSpPr>
          <p:cNvPr id="3" name="Content Placeholder 2"/>
          <p:cNvSpPr>
            <a:spLocks noGrp="1"/>
          </p:cNvSpPr>
          <p:nvPr>
            <p:ph idx="1"/>
          </p:nvPr>
        </p:nvSpPr>
        <p:spPr>
          <a:xfrm>
            <a:off x="408709" y="1865145"/>
            <a:ext cx="2376055" cy="4351338"/>
          </a:xfrm>
        </p:spPr>
        <p:txBody>
          <a:bodyPr>
            <a:normAutofit fontScale="62500" lnSpcReduction="20000"/>
          </a:bodyPr>
          <a:lstStyle/>
          <a:p>
            <a:r>
              <a:rPr lang="en-US" dirty="0" smtClean="0"/>
              <a:t>File manager</a:t>
            </a:r>
          </a:p>
          <a:p>
            <a:pPr lvl="1"/>
            <a:r>
              <a:rPr lang="en-US" dirty="0" smtClean="0"/>
              <a:t>Move folders</a:t>
            </a:r>
          </a:p>
          <a:p>
            <a:pPr lvl="2"/>
            <a:r>
              <a:rPr lang="en-US" dirty="0" smtClean="0"/>
              <a:t>Admin</a:t>
            </a:r>
          </a:p>
          <a:p>
            <a:pPr lvl="2"/>
            <a:r>
              <a:rPr lang="en-US" dirty="0" smtClean="0"/>
              <a:t>Bin</a:t>
            </a:r>
          </a:p>
          <a:p>
            <a:pPr lvl="2"/>
            <a:r>
              <a:rPr lang="en-US" dirty="0" smtClean="0"/>
              <a:t>Cache</a:t>
            </a:r>
          </a:p>
          <a:p>
            <a:pPr lvl="2"/>
            <a:r>
              <a:rPr lang="en-US" dirty="0" err="1" smtClean="0"/>
              <a:t>Cgi</a:t>
            </a:r>
            <a:r>
              <a:rPr lang="en-US" dirty="0" smtClean="0"/>
              <a:t>-bin</a:t>
            </a:r>
          </a:p>
          <a:p>
            <a:pPr lvl="2"/>
            <a:r>
              <a:rPr lang="en-US" dirty="0" err="1" smtClean="0"/>
              <a:t>Cli</a:t>
            </a:r>
            <a:endParaRPr lang="en-US" dirty="0"/>
          </a:p>
          <a:p>
            <a:pPr lvl="2"/>
            <a:r>
              <a:rPr lang="en-US" dirty="0" smtClean="0"/>
              <a:t>Components</a:t>
            </a:r>
          </a:p>
          <a:p>
            <a:pPr lvl="2"/>
            <a:r>
              <a:rPr lang="en-US" dirty="0" smtClean="0"/>
              <a:t>Images</a:t>
            </a:r>
          </a:p>
          <a:p>
            <a:pPr lvl="2"/>
            <a:r>
              <a:rPr lang="en-US" dirty="0" smtClean="0"/>
              <a:t>Includes</a:t>
            </a:r>
          </a:p>
          <a:p>
            <a:pPr lvl="2"/>
            <a:r>
              <a:rPr lang="en-US" dirty="0" smtClean="0"/>
              <a:t>Language</a:t>
            </a:r>
          </a:p>
          <a:p>
            <a:pPr lvl="2"/>
            <a:r>
              <a:rPr lang="en-US" dirty="0" smtClean="0"/>
              <a:t>Layouts</a:t>
            </a:r>
          </a:p>
          <a:p>
            <a:pPr lvl="2"/>
            <a:r>
              <a:rPr lang="en-US" dirty="0" err="1" smtClean="0"/>
              <a:t>Lbraries</a:t>
            </a:r>
            <a:endParaRPr lang="en-US" dirty="0" smtClean="0"/>
          </a:p>
          <a:p>
            <a:pPr lvl="2"/>
            <a:r>
              <a:rPr lang="en-US" dirty="0" smtClean="0"/>
              <a:t>Logs</a:t>
            </a:r>
          </a:p>
          <a:p>
            <a:pPr lvl="2"/>
            <a:r>
              <a:rPr lang="en-US" dirty="0" smtClean="0"/>
              <a:t>Media</a:t>
            </a:r>
          </a:p>
          <a:p>
            <a:pPr lvl="2"/>
            <a:r>
              <a:rPr lang="en-US" dirty="0" smtClean="0"/>
              <a:t>Modules</a:t>
            </a:r>
          </a:p>
          <a:p>
            <a:pPr lvl="2"/>
            <a:r>
              <a:rPr lang="en-US" dirty="0" smtClean="0"/>
              <a:t>Plugins</a:t>
            </a:r>
          </a:p>
          <a:p>
            <a:pPr lvl="2"/>
            <a:r>
              <a:rPr lang="en-US" dirty="0" smtClean="0"/>
              <a:t>Templates</a:t>
            </a:r>
          </a:p>
          <a:p>
            <a:pPr lvl="2"/>
            <a:r>
              <a:rPr lang="en-US" dirty="0" err="1" smtClean="0"/>
              <a:t>Tmp</a:t>
            </a:r>
            <a:endParaRPr lang="en-US" dirty="0" smtClean="0"/>
          </a:p>
          <a:p>
            <a:pPr lvl="2"/>
            <a:r>
              <a:rPr lang="en-US" dirty="0" smtClean="0"/>
              <a:t>f</a:t>
            </a:r>
          </a:p>
          <a:p>
            <a:pPr lvl="1"/>
            <a:endParaRPr lang="en-US" dirty="0"/>
          </a:p>
        </p:txBody>
      </p:sp>
      <p:pic>
        <p:nvPicPr>
          <p:cNvPr id="4" name="Picture 3"/>
          <p:cNvPicPr>
            <a:picLocks noChangeAspect="1"/>
          </p:cNvPicPr>
          <p:nvPr/>
        </p:nvPicPr>
        <p:blipFill>
          <a:blip r:embed="rId2"/>
          <a:stretch>
            <a:fillRect/>
          </a:stretch>
        </p:blipFill>
        <p:spPr>
          <a:xfrm>
            <a:off x="5237018" y="3650511"/>
            <a:ext cx="6883544" cy="3034030"/>
          </a:xfrm>
          <a:prstGeom prst="rect">
            <a:avLst/>
          </a:prstGeom>
        </p:spPr>
      </p:pic>
      <p:pic>
        <p:nvPicPr>
          <p:cNvPr id="5" name="Picture 4"/>
          <p:cNvPicPr>
            <a:picLocks noChangeAspect="1"/>
          </p:cNvPicPr>
          <p:nvPr/>
        </p:nvPicPr>
        <p:blipFill>
          <a:blip r:embed="rId3"/>
          <a:stretch>
            <a:fillRect/>
          </a:stretch>
        </p:blipFill>
        <p:spPr>
          <a:xfrm>
            <a:off x="5237017" y="-545100"/>
            <a:ext cx="6883545" cy="3866904"/>
          </a:xfrm>
          <a:prstGeom prst="rect">
            <a:avLst/>
          </a:prstGeom>
        </p:spPr>
      </p:pic>
      <p:sp>
        <p:nvSpPr>
          <p:cNvPr id="6" name="TextBox 5"/>
          <p:cNvSpPr txBox="1"/>
          <p:nvPr/>
        </p:nvSpPr>
        <p:spPr>
          <a:xfrm>
            <a:off x="5237016" y="3281179"/>
            <a:ext cx="2463431" cy="369332"/>
          </a:xfrm>
          <a:prstGeom prst="rect">
            <a:avLst/>
          </a:prstGeom>
          <a:noFill/>
        </p:spPr>
        <p:txBody>
          <a:bodyPr wrap="none" rtlCol="0">
            <a:spAutoFit/>
          </a:bodyPr>
          <a:lstStyle/>
          <a:p>
            <a:r>
              <a:rPr lang="en-US" dirty="0" smtClean="0"/>
              <a:t>Prod1 / </a:t>
            </a:r>
            <a:r>
              <a:rPr lang="en-US" dirty="0" err="1" smtClean="0"/>
              <a:t>stbfiles</a:t>
            </a:r>
            <a:r>
              <a:rPr lang="en-US" dirty="0" smtClean="0"/>
              <a:t> /stbprd7</a:t>
            </a:r>
            <a:endParaRPr lang="en-US" dirty="0"/>
          </a:p>
        </p:txBody>
      </p:sp>
      <p:sp>
        <p:nvSpPr>
          <p:cNvPr id="7" name="Content Placeholder 2"/>
          <p:cNvSpPr txBox="1">
            <a:spLocks/>
          </p:cNvSpPr>
          <p:nvPr/>
        </p:nvSpPr>
        <p:spPr>
          <a:xfrm>
            <a:off x="2784764" y="1865145"/>
            <a:ext cx="237605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File manager</a:t>
            </a:r>
          </a:p>
          <a:p>
            <a:pPr lvl="1"/>
            <a:r>
              <a:rPr lang="en-US" dirty="0" smtClean="0"/>
              <a:t>Move </a:t>
            </a:r>
            <a:r>
              <a:rPr lang="en-US" dirty="0" err="1" smtClean="0"/>
              <a:t>fiels</a:t>
            </a:r>
            <a:endParaRPr lang="en-US" dirty="0" smtClean="0"/>
          </a:p>
          <a:p>
            <a:pPr lvl="2"/>
            <a:r>
              <a:rPr lang="en-US" dirty="0" err="1" smtClean="0"/>
              <a:t>Configuration.php</a:t>
            </a:r>
            <a:endParaRPr lang="en-US" dirty="0" smtClean="0"/>
          </a:p>
          <a:p>
            <a:pPr lvl="2"/>
            <a:r>
              <a:rPr lang="en-US" dirty="0" err="1" smtClean="0"/>
              <a:t>Index.php</a:t>
            </a:r>
            <a:endParaRPr lang="en-US" dirty="0" smtClean="0"/>
          </a:p>
          <a:p>
            <a:pPr lvl="2"/>
            <a:r>
              <a:rPr lang="en-US" dirty="0" smtClean="0"/>
              <a:t>Licencense.txt</a:t>
            </a:r>
          </a:p>
          <a:p>
            <a:pPr lvl="2"/>
            <a:r>
              <a:rPr lang="en-US" dirty="0" smtClean="0"/>
              <a:t>Readme.txt</a:t>
            </a:r>
          </a:p>
          <a:p>
            <a:pPr lvl="2"/>
            <a:r>
              <a:rPr lang="en-US" dirty="0" smtClean="0"/>
              <a:t>Webconfig.txt</a:t>
            </a:r>
          </a:p>
          <a:p>
            <a:pPr lvl="1"/>
            <a:endParaRPr lang="en-US" dirty="0"/>
          </a:p>
        </p:txBody>
      </p:sp>
    </p:spTree>
    <p:extLst>
      <p:ext uri="{BB962C8B-B14F-4D97-AF65-F5344CB8AC3E}">
        <p14:creationId xmlns:p14="http://schemas.microsoft.com/office/powerpoint/2010/main" val="900208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9872575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prd7</a:t>
            </a:r>
            <a:endParaRPr lang="en-US" dirty="0"/>
          </a:p>
        </p:txBody>
      </p:sp>
      <p:sp>
        <p:nvSpPr>
          <p:cNvPr id="3" name="Content Placeholder 2"/>
          <p:cNvSpPr>
            <a:spLocks noGrp="1"/>
          </p:cNvSpPr>
          <p:nvPr>
            <p:ph idx="1"/>
          </p:nvPr>
        </p:nvSpPr>
        <p:spPr>
          <a:xfrm>
            <a:off x="408709" y="1865145"/>
            <a:ext cx="2376055" cy="4351338"/>
          </a:xfrm>
        </p:spPr>
        <p:txBody>
          <a:bodyPr>
            <a:normAutofit fontScale="70000" lnSpcReduction="20000"/>
          </a:bodyPr>
          <a:lstStyle/>
          <a:p>
            <a:r>
              <a:rPr lang="en-US" dirty="0" smtClean="0"/>
              <a:t>File manager</a:t>
            </a:r>
          </a:p>
          <a:p>
            <a:pPr lvl="1"/>
            <a:r>
              <a:rPr lang="en-US" dirty="0" smtClean="0"/>
              <a:t>Move folders</a:t>
            </a:r>
          </a:p>
          <a:p>
            <a:pPr lvl="2"/>
            <a:r>
              <a:rPr lang="en-US" dirty="0" smtClean="0"/>
              <a:t>Admin</a:t>
            </a:r>
          </a:p>
          <a:p>
            <a:pPr lvl="2"/>
            <a:r>
              <a:rPr lang="en-US" dirty="0" smtClean="0"/>
              <a:t>Bin</a:t>
            </a:r>
          </a:p>
          <a:p>
            <a:pPr lvl="2"/>
            <a:r>
              <a:rPr lang="en-US" dirty="0" smtClean="0"/>
              <a:t>Cache</a:t>
            </a:r>
          </a:p>
          <a:p>
            <a:pPr lvl="2"/>
            <a:r>
              <a:rPr lang="en-US" dirty="0" err="1" smtClean="0"/>
              <a:t>Cgi</a:t>
            </a:r>
            <a:r>
              <a:rPr lang="en-US" dirty="0" smtClean="0"/>
              <a:t>-bin</a:t>
            </a:r>
          </a:p>
          <a:p>
            <a:pPr lvl="2"/>
            <a:r>
              <a:rPr lang="en-US" dirty="0" err="1" smtClean="0"/>
              <a:t>Cli</a:t>
            </a:r>
            <a:endParaRPr lang="en-US" dirty="0"/>
          </a:p>
          <a:p>
            <a:pPr lvl="2"/>
            <a:r>
              <a:rPr lang="en-US" dirty="0" smtClean="0"/>
              <a:t>Components</a:t>
            </a:r>
          </a:p>
          <a:p>
            <a:pPr lvl="2"/>
            <a:r>
              <a:rPr lang="en-US" dirty="0" smtClean="0"/>
              <a:t>Images</a:t>
            </a:r>
          </a:p>
          <a:p>
            <a:pPr lvl="2"/>
            <a:r>
              <a:rPr lang="en-US" dirty="0" smtClean="0"/>
              <a:t>Includes</a:t>
            </a:r>
          </a:p>
          <a:p>
            <a:pPr lvl="2"/>
            <a:r>
              <a:rPr lang="en-US" dirty="0" smtClean="0"/>
              <a:t>Language</a:t>
            </a:r>
          </a:p>
          <a:p>
            <a:pPr lvl="2"/>
            <a:r>
              <a:rPr lang="en-US" dirty="0" smtClean="0"/>
              <a:t>Layouts</a:t>
            </a:r>
          </a:p>
          <a:p>
            <a:pPr lvl="2"/>
            <a:r>
              <a:rPr lang="en-US" dirty="0" err="1" smtClean="0"/>
              <a:t>Lbraries</a:t>
            </a:r>
            <a:endParaRPr lang="en-US" dirty="0" smtClean="0"/>
          </a:p>
          <a:p>
            <a:pPr lvl="2"/>
            <a:r>
              <a:rPr lang="en-US" dirty="0" smtClean="0"/>
              <a:t>Logs</a:t>
            </a:r>
          </a:p>
          <a:p>
            <a:pPr lvl="2"/>
            <a:r>
              <a:rPr lang="en-US" dirty="0" smtClean="0"/>
              <a:t>Media</a:t>
            </a:r>
          </a:p>
          <a:p>
            <a:pPr lvl="2"/>
            <a:r>
              <a:rPr lang="en-US" dirty="0" smtClean="0"/>
              <a:t>Modules</a:t>
            </a:r>
          </a:p>
          <a:p>
            <a:pPr lvl="2"/>
            <a:r>
              <a:rPr lang="en-US" dirty="0" smtClean="0"/>
              <a:t>Plugins</a:t>
            </a:r>
          </a:p>
          <a:p>
            <a:pPr lvl="2"/>
            <a:r>
              <a:rPr lang="en-US" dirty="0" smtClean="0"/>
              <a:t>Templates</a:t>
            </a:r>
          </a:p>
          <a:p>
            <a:pPr lvl="2"/>
            <a:r>
              <a:rPr lang="en-US" dirty="0" err="1" smtClean="0"/>
              <a:t>Tmp</a:t>
            </a:r>
            <a:endParaRPr lang="en-US" dirty="0" smtClean="0"/>
          </a:p>
          <a:p>
            <a:pPr lvl="2"/>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5237018" y="3650511"/>
            <a:ext cx="6883544" cy="3034030"/>
          </a:xfrm>
          <a:prstGeom prst="rect">
            <a:avLst/>
          </a:prstGeom>
        </p:spPr>
      </p:pic>
      <p:pic>
        <p:nvPicPr>
          <p:cNvPr id="5" name="Picture 4"/>
          <p:cNvPicPr>
            <a:picLocks noChangeAspect="1"/>
          </p:cNvPicPr>
          <p:nvPr/>
        </p:nvPicPr>
        <p:blipFill>
          <a:blip r:embed="rId3"/>
          <a:stretch>
            <a:fillRect/>
          </a:stretch>
        </p:blipFill>
        <p:spPr>
          <a:xfrm>
            <a:off x="5237017" y="-545100"/>
            <a:ext cx="6883545" cy="3866904"/>
          </a:xfrm>
          <a:prstGeom prst="rect">
            <a:avLst/>
          </a:prstGeom>
        </p:spPr>
      </p:pic>
      <p:sp>
        <p:nvSpPr>
          <p:cNvPr id="6" name="TextBox 5"/>
          <p:cNvSpPr txBox="1"/>
          <p:nvPr/>
        </p:nvSpPr>
        <p:spPr>
          <a:xfrm>
            <a:off x="5237016" y="3281179"/>
            <a:ext cx="2463431" cy="369332"/>
          </a:xfrm>
          <a:prstGeom prst="rect">
            <a:avLst/>
          </a:prstGeom>
          <a:noFill/>
        </p:spPr>
        <p:txBody>
          <a:bodyPr wrap="none" rtlCol="0">
            <a:spAutoFit/>
          </a:bodyPr>
          <a:lstStyle/>
          <a:p>
            <a:r>
              <a:rPr lang="en-US" dirty="0" smtClean="0"/>
              <a:t>Prod1 / </a:t>
            </a:r>
            <a:r>
              <a:rPr lang="en-US" dirty="0" err="1" smtClean="0"/>
              <a:t>stbfiles</a:t>
            </a:r>
            <a:r>
              <a:rPr lang="en-US" dirty="0" smtClean="0"/>
              <a:t> /stbprd7</a:t>
            </a:r>
            <a:endParaRPr lang="en-US" dirty="0"/>
          </a:p>
        </p:txBody>
      </p:sp>
      <p:sp>
        <p:nvSpPr>
          <p:cNvPr id="7" name="Content Placeholder 2"/>
          <p:cNvSpPr txBox="1">
            <a:spLocks/>
          </p:cNvSpPr>
          <p:nvPr/>
        </p:nvSpPr>
        <p:spPr>
          <a:xfrm>
            <a:off x="2784764" y="1865145"/>
            <a:ext cx="237605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File manager</a:t>
            </a:r>
          </a:p>
          <a:p>
            <a:pPr lvl="1"/>
            <a:r>
              <a:rPr lang="en-US" dirty="0" smtClean="0"/>
              <a:t>Move </a:t>
            </a:r>
            <a:r>
              <a:rPr lang="en-US" dirty="0" err="1" smtClean="0"/>
              <a:t>fiels</a:t>
            </a:r>
            <a:endParaRPr lang="en-US" dirty="0" smtClean="0"/>
          </a:p>
          <a:p>
            <a:pPr lvl="2"/>
            <a:r>
              <a:rPr lang="en-US" dirty="0" err="1" smtClean="0"/>
              <a:t>Configuration.php</a:t>
            </a:r>
            <a:endParaRPr lang="en-US" dirty="0" smtClean="0"/>
          </a:p>
          <a:p>
            <a:pPr lvl="2"/>
            <a:r>
              <a:rPr lang="en-US" dirty="0" err="1" smtClean="0"/>
              <a:t>Index.php</a:t>
            </a:r>
            <a:endParaRPr lang="en-US" dirty="0" smtClean="0"/>
          </a:p>
          <a:p>
            <a:pPr lvl="2"/>
            <a:r>
              <a:rPr lang="en-US" dirty="0" smtClean="0"/>
              <a:t>Licencense.txt</a:t>
            </a:r>
          </a:p>
          <a:p>
            <a:pPr lvl="2"/>
            <a:r>
              <a:rPr lang="en-US" dirty="0" smtClean="0"/>
              <a:t>Readme.txt</a:t>
            </a:r>
          </a:p>
          <a:p>
            <a:pPr lvl="2"/>
            <a:r>
              <a:rPr lang="en-US" dirty="0" smtClean="0"/>
              <a:t>Webconfig.txt</a:t>
            </a:r>
          </a:p>
          <a:p>
            <a:pPr lvl="2"/>
            <a:r>
              <a:rPr lang="en-US" dirty="0" smtClean="0"/>
              <a:t>robots</a:t>
            </a:r>
          </a:p>
          <a:p>
            <a:pPr lvl="1"/>
            <a:endParaRPr lang="en-US" dirty="0"/>
          </a:p>
        </p:txBody>
      </p:sp>
    </p:spTree>
    <p:extLst>
      <p:ext uri="{BB962C8B-B14F-4D97-AF65-F5344CB8AC3E}">
        <p14:creationId xmlns:p14="http://schemas.microsoft.com/office/powerpoint/2010/main" val="3888532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3" y="365125"/>
            <a:ext cx="11725835" cy="1325563"/>
          </a:xfrm>
        </p:spPr>
        <p:txBody>
          <a:bodyPr/>
          <a:lstStyle/>
          <a:p>
            <a:r>
              <a:rPr lang="en-US" dirty="0" smtClean="0"/>
              <a:t>The big move worked without any other changes!!!</a:t>
            </a:r>
            <a:endParaRPr lang="en-US" dirty="0"/>
          </a:p>
        </p:txBody>
      </p:sp>
      <p:pic>
        <p:nvPicPr>
          <p:cNvPr id="4" name="Content Placeholder 3"/>
          <p:cNvPicPr>
            <a:picLocks noGrp="1" noChangeAspect="1"/>
          </p:cNvPicPr>
          <p:nvPr>
            <p:ph idx="1"/>
          </p:nvPr>
        </p:nvPicPr>
        <p:blipFill>
          <a:blip r:embed="rId2"/>
          <a:stretch>
            <a:fillRect/>
          </a:stretch>
        </p:blipFill>
        <p:spPr>
          <a:xfrm>
            <a:off x="2922906" y="1825625"/>
            <a:ext cx="6346187" cy="4351338"/>
          </a:xfrm>
          <a:prstGeom prst="rect">
            <a:avLst/>
          </a:prstGeom>
        </p:spPr>
      </p:pic>
      <p:sp>
        <p:nvSpPr>
          <p:cNvPr id="5" name="TextBox 4"/>
          <p:cNvSpPr txBox="1"/>
          <p:nvPr/>
        </p:nvSpPr>
        <p:spPr>
          <a:xfrm>
            <a:off x="630381" y="1825625"/>
            <a:ext cx="2182091" cy="3970318"/>
          </a:xfrm>
          <a:prstGeom prst="rect">
            <a:avLst/>
          </a:prstGeom>
          <a:noFill/>
        </p:spPr>
        <p:txBody>
          <a:bodyPr wrap="square" rtlCol="0">
            <a:spAutoFit/>
          </a:bodyPr>
          <a:lstStyle/>
          <a:p>
            <a:r>
              <a:rPr lang="en-US" dirty="0" smtClean="0"/>
              <a:t>Did a little clean up got rid of </a:t>
            </a:r>
            <a:r>
              <a:rPr lang="en-US" dirty="0" err="1" smtClean="0"/>
              <a:t>stbfiles</a:t>
            </a:r>
            <a:r>
              <a:rPr lang="en-US" dirty="0" smtClean="0"/>
              <a:t> from stbprd7 and prod1 directories. </a:t>
            </a:r>
          </a:p>
          <a:p>
            <a:endParaRPr lang="en-US" dirty="0"/>
          </a:p>
          <a:p>
            <a:r>
              <a:rPr lang="en-US" dirty="0" smtClean="0"/>
              <a:t>At some point can blow away retired</a:t>
            </a:r>
          </a:p>
          <a:p>
            <a:endParaRPr lang="en-US" dirty="0"/>
          </a:p>
          <a:p>
            <a:r>
              <a:rPr lang="en-US" dirty="0" smtClean="0"/>
              <a:t>These are the files / directories moved to retired. The equivalent were copied from stbprd7 to /</a:t>
            </a:r>
            <a:endParaRPr lang="en-US" dirty="0"/>
          </a:p>
        </p:txBody>
      </p:sp>
    </p:spTree>
    <p:extLst>
      <p:ext uri="{BB962C8B-B14F-4D97-AF65-F5344CB8AC3E}">
        <p14:creationId xmlns:p14="http://schemas.microsoft.com/office/powerpoint/2010/main" val="20368757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70" y="270996"/>
            <a:ext cx="10515600" cy="1325563"/>
          </a:xfrm>
        </p:spPr>
        <p:txBody>
          <a:bodyPr/>
          <a:lstStyle/>
          <a:p>
            <a:r>
              <a:rPr lang="en-US" dirty="0" smtClean="0"/>
              <a:t>Login form </a:t>
            </a:r>
            <a:r>
              <a:rPr lang="en-US" dirty="0" err="1" smtClean="0"/>
              <a:t>encypt</a:t>
            </a:r>
            <a:r>
              <a:rPr lang="en-US" dirty="0" smtClean="0"/>
              <a:t/>
            </a:r>
            <a:br>
              <a:rPr lang="en-US" dirty="0" smtClean="0"/>
            </a:br>
            <a:r>
              <a:rPr lang="en-US" dirty="0" smtClean="0"/>
              <a:t>issue1 – </a:t>
            </a:r>
            <a:r>
              <a:rPr lang="en-US" b="1" dirty="0" smtClean="0">
                <a:solidFill>
                  <a:srgbClr val="FF0000"/>
                </a:solidFill>
              </a:rPr>
              <a:t>maybe resolved!</a:t>
            </a:r>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552450" y="1879227"/>
            <a:ext cx="5543550" cy="2400300"/>
          </a:xfrm>
          <a:prstGeom prst="rect">
            <a:avLst/>
          </a:prstGeom>
        </p:spPr>
      </p:pic>
      <p:sp>
        <p:nvSpPr>
          <p:cNvPr id="5" name="TextBox 4"/>
          <p:cNvSpPr txBox="1"/>
          <p:nvPr/>
        </p:nvSpPr>
        <p:spPr>
          <a:xfrm>
            <a:off x="6347011" y="586208"/>
            <a:ext cx="5674659" cy="2031325"/>
          </a:xfrm>
          <a:prstGeom prst="rect">
            <a:avLst/>
          </a:prstGeom>
          <a:noFill/>
        </p:spPr>
        <p:txBody>
          <a:bodyPr wrap="square" rtlCol="0">
            <a:spAutoFit/>
          </a:bodyPr>
          <a:lstStyle/>
          <a:p>
            <a:r>
              <a:rPr lang="en-US" dirty="0" smtClean="0"/>
              <a:t>7/1 </a:t>
            </a:r>
          </a:p>
          <a:p>
            <a:r>
              <a:rPr lang="en-US" dirty="0" smtClean="0"/>
              <a:t>One of the test performed was to change the login module used with the footer article to be encrypted. Can’t discern that https is being used but the selection is clearly encrypted. Think the issue may have been the location </a:t>
            </a:r>
            <a:r>
              <a:rPr lang="en-US" dirty="0" err="1" smtClean="0"/>
              <a:t>ie</a:t>
            </a:r>
            <a:r>
              <a:rPr lang="en-US" dirty="0" smtClean="0"/>
              <a:t> / </a:t>
            </a:r>
            <a:r>
              <a:rPr lang="en-US" dirty="0" err="1" smtClean="0"/>
              <a:t>vs</a:t>
            </a:r>
            <a:r>
              <a:rPr lang="en-US" dirty="0" smtClean="0"/>
              <a:t> /stbprd7. But not sure. Should investigate and examine .</a:t>
            </a:r>
            <a:r>
              <a:rPr lang="en-US" dirty="0" err="1" smtClean="0"/>
              <a:t>htaccess</a:t>
            </a:r>
            <a:r>
              <a:rPr lang="en-US" dirty="0" smtClean="0"/>
              <a:t>. </a:t>
            </a:r>
            <a:endParaRPr lang="en-US" dirty="0"/>
          </a:p>
        </p:txBody>
      </p:sp>
    </p:spTree>
    <p:extLst>
      <p:ext uri="{BB962C8B-B14F-4D97-AF65-F5344CB8AC3E}">
        <p14:creationId xmlns:p14="http://schemas.microsoft.com/office/powerpoint/2010/main" val="10122310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 site contacts </a:t>
            </a:r>
            <a:r>
              <a:rPr lang="en-US" dirty="0" err="1" smtClean="0"/>
              <a:t>vs</a:t>
            </a:r>
            <a:r>
              <a:rPr lang="en-US" dirty="0" smtClean="0"/>
              <a:t> main site.</a:t>
            </a:r>
            <a:endParaRPr lang="en-US" dirty="0"/>
          </a:p>
        </p:txBody>
      </p:sp>
      <p:pic>
        <p:nvPicPr>
          <p:cNvPr id="4" name="Picture 3"/>
          <p:cNvPicPr>
            <a:picLocks noChangeAspect="1"/>
          </p:cNvPicPr>
          <p:nvPr/>
        </p:nvPicPr>
        <p:blipFill>
          <a:blip r:embed="rId2"/>
          <a:stretch>
            <a:fillRect/>
          </a:stretch>
        </p:blipFill>
        <p:spPr>
          <a:xfrm>
            <a:off x="5430981" y="2069544"/>
            <a:ext cx="4461163" cy="3760621"/>
          </a:xfrm>
          <a:prstGeom prst="rect">
            <a:avLst/>
          </a:prstGeom>
        </p:spPr>
      </p:pic>
      <p:sp>
        <p:nvSpPr>
          <p:cNvPr id="5" name="TextBox 4"/>
          <p:cNvSpPr txBox="1"/>
          <p:nvPr/>
        </p:nvSpPr>
        <p:spPr>
          <a:xfrm>
            <a:off x="568036" y="2618509"/>
            <a:ext cx="4862945" cy="646331"/>
          </a:xfrm>
          <a:prstGeom prst="rect">
            <a:avLst/>
          </a:prstGeom>
          <a:noFill/>
        </p:spPr>
        <p:txBody>
          <a:bodyPr wrap="square" rtlCol="0">
            <a:spAutoFit/>
          </a:bodyPr>
          <a:lstStyle/>
          <a:p>
            <a:r>
              <a:rPr lang="en-US" dirty="0" smtClean="0"/>
              <a:t>Need to get contacts on new production site working. Appears somehow we are going to org </a:t>
            </a:r>
            <a:endParaRPr lang="en-US" dirty="0"/>
          </a:p>
        </p:txBody>
      </p:sp>
      <p:sp>
        <p:nvSpPr>
          <p:cNvPr id="6" name="Rectangle 5"/>
          <p:cNvSpPr/>
          <p:nvPr/>
        </p:nvSpPr>
        <p:spPr>
          <a:xfrm>
            <a:off x="838200" y="5917465"/>
            <a:ext cx="6096000" cy="1200329"/>
          </a:xfrm>
          <a:prstGeom prst="rect">
            <a:avLst/>
          </a:prstGeom>
        </p:spPr>
        <p:txBody>
          <a:bodyPr>
            <a:spAutoFit/>
          </a:bodyPr>
          <a:lstStyle/>
          <a:p>
            <a:r>
              <a:rPr lang="en-US" dirty="0">
                <a:hlinkClick r:id="rId3"/>
              </a:rPr>
              <a:t>http://</a:t>
            </a:r>
            <a:r>
              <a:rPr lang="en-US" dirty="0" smtClean="0">
                <a:hlinkClick r:id="rId3"/>
              </a:rPr>
              <a:t>www.meeting2win.com/index.php?page=shop.product_details&amp;flypage=flypage_meetings.tpl&amp;product_id=68&amp;category_id=16&amp;option=com_virtuemart&amp;Itemid=1</a:t>
            </a:r>
            <a:endParaRPr lang="en-US" dirty="0" smtClean="0"/>
          </a:p>
          <a:p>
            <a:endParaRPr lang="en-US" dirty="0"/>
          </a:p>
        </p:txBody>
      </p:sp>
      <p:sp>
        <p:nvSpPr>
          <p:cNvPr id="7" name="TextBox 6"/>
          <p:cNvSpPr txBox="1"/>
          <p:nvPr/>
        </p:nvSpPr>
        <p:spPr>
          <a:xfrm>
            <a:off x="464942" y="5319817"/>
            <a:ext cx="4862945" cy="369332"/>
          </a:xfrm>
          <a:prstGeom prst="rect">
            <a:avLst/>
          </a:prstGeom>
          <a:noFill/>
        </p:spPr>
        <p:txBody>
          <a:bodyPr wrap="square" rtlCol="0">
            <a:spAutoFit/>
          </a:bodyPr>
          <a:lstStyle/>
          <a:p>
            <a:r>
              <a:rPr lang="en-US" dirty="0" smtClean="0"/>
              <a:t>Meeting tool candidates</a:t>
            </a:r>
            <a:endParaRPr lang="en-US" dirty="0"/>
          </a:p>
        </p:txBody>
      </p:sp>
    </p:spTree>
    <p:extLst>
      <p:ext uri="{BB962C8B-B14F-4D97-AF65-F5344CB8AC3E}">
        <p14:creationId xmlns:p14="http://schemas.microsoft.com/office/powerpoint/2010/main" val="1961725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
        <p:nvSpPr>
          <p:cNvPr id="5" name="TextBox 4"/>
          <p:cNvSpPr txBox="1"/>
          <p:nvPr/>
        </p:nvSpPr>
        <p:spPr>
          <a:xfrm>
            <a:off x="1046922" y="546656"/>
            <a:ext cx="4638261" cy="584775"/>
          </a:xfrm>
          <a:prstGeom prst="rect">
            <a:avLst/>
          </a:prstGeom>
          <a:noFill/>
        </p:spPr>
        <p:txBody>
          <a:bodyPr wrap="square" rtlCol="0">
            <a:spAutoFit/>
          </a:bodyPr>
          <a:lstStyle/>
          <a:p>
            <a:r>
              <a:rPr lang="en-US" sz="3200" b="1" dirty="0" smtClean="0"/>
              <a:t>Sample web site</a:t>
            </a:r>
            <a:endParaRPr lang="en-US" sz="3200" b="1" dirty="0"/>
          </a:p>
        </p:txBody>
      </p:sp>
    </p:spTree>
    <p:extLst>
      <p:ext uri="{BB962C8B-B14F-4D97-AF65-F5344CB8AC3E}">
        <p14:creationId xmlns:p14="http://schemas.microsoft.com/office/powerpoint/2010/main" val="1301959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6047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
        <p:nvSpPr>
          <p:cNvPr id="5" name="TextBox 4"/>
          <p:cNvSpPr txBox="1"/>
          <p:nvPr/>
        </p:nvSpPr>
        <p:spPr>
          <a:xfrm>
            <a:off x="304799" y="1470991"/>
            <a:ext cx="4837043" cy="1200329"/>
          </a:xfrm>
          <a:prstGeom prst="rect">
            <a:avLst/>
          </a:prstGeom>
          <a:noFill/>
        </p:spPr>
        <p:txBody>
          <a:bodyPr wrap="square" rtlCol="0">
            <a:spAutoFit/>
          </a:bodyPr>
          <a:lstStyle/>
          <a:p>
            <a:r>
              <a:rPr lang="en-US" sz="3600" b="1" dirty="0" smtClean="0"/>
              <a:t>This is the current STB web site</a:t>
            </a:r>
            <a:endParaRPr lang="en-US" sz="3600" b="1" dirty="0"/>
          </a:p>
        </p:txBody>
      </p:sp>
    </p:spTree>
    <p:extLst>
      <p:ext uri="{BB962C8B-B14F-4D97-AF65-F5344CB8AC3E}">
        <p14:creationId xmlns:p14="http://schemas.microsoft.com/office/powerpoint/2010/main" val="293788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STB web site home page</a:t>
            </a:r>
            <a:endParaRPr lang="en-US" dirty="0"/>
          </a:p>
        </p:txBody>
      </p:sp>
      <p:sp>
        <p:nvSpPr>
          <p:cNvPr id="3" name="Content Placeholder 2"/>
          <p:cNvSpPr>
            <a:spLocks noGrp="1"/>
          </p:cNvSpPr>
          <p:nvPr>
            <p:ph idx="1"/>
          </p:nvPr>
        </p:nvSpPr>
        <p:spPr/>
        <p:txBody>
          <a:bodyPr>
            <a:normAutofit fontScale="92500"/>
          </a:bodyPr>
          <a:lstStyle/>
          <a:p>
            <a:r>
              <a:rPr lang="en-US" dirty="0" smtClean="0"/>
              <a:t>Create a home or landing page that includes links to the main focus areas of the organization in this order </a:t>
            </a:r>
            <a:r>
              <a:rPr lang="en-US" dirty="0" smtClean="0">
                <a:sym typeface="Wingdings" panose="05000000000000000000" pitchFamily="2" charset="2"/>
              </a:rPr>
              <a:t> Organization; Clean Water; Education; Sponsorship; Volunteers.</a:t>
            </a:r>
          </a:p>
          <a:p>
            <a:r>
              <a:rPr lang="en-US" dirty="0" smtClean="0">
                <a:sym typeface="Wingdings" panose="05000000000000000000" pitchFamily="2" charset="2"/>
              </a:rPr>
              <a:t>The active links would be included in a banner beneath the header of the page.  This would allow a visit to navigate anywhere within the web site; see “Food for the Poor” website as an example</a:t>
            </a:r>
          </a:p>
          <a:p>
            <a:r>
              <a:rPr lang="en-US" dirty="0" smtClean="0">
                <a:sym typeface="Wingdings" panose="05000000000000000000" pitchFamily="2" charset="2"/>
              </a:rPr>
              <a:t>The home page should include a graphic and/or animation that provides intuitive information about the purpose of Share the Blessings</a:t>
            </a:r>
            <a:endParaRPr lang="en-US" dirty="0" smtClean="0"/>
          </a:p>
          <a:p>
            <a:r>
              <a:rPr lang="en-US" dirty="0" smtClean="0"/>
              <a:t>When you hover over an object on the page that is an active link there should be a visible color change to indicate that the link is active</a:t>
            </a:r>
          </a:p>
        </p:txBody>
      </p:sp>
    </p:spTree>
    <p:extLst>
      <p:ext uri="{BB962C8B-B14F-4D97-AF65-F5344CB8AC3E}">
        <p14:creationId xmlns:p14="http://schemas.microsoft.com/office/powerpoint/2010/main" val="375117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17007</TotalTime>
  <Words>2495</Words>
  <Application>Microsoft Office PowerPoint</Application>
  <PresentationFormat>Widescreen</PresentationFormat>
  <Paragraphs>394</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Wingdings</vt:lpstr>
      <vt:lpstr>Office Theme</vt:lpstr>
      <vt:lpstr>Share the Blessings Web changes</vt:lpstr>
      <vt:lpstr>Sample web site www.earthday.org</vt:lpstr>
      <vt:lpstr>PowerPoint Presentation</vt:lpstr>
      <vt:lpstr>Here is the bottom of Earthday.org</vt:lpstr>
      <vt:lpstr>PowerPoint Presentation</vt:lpstr>
      <vt:lpstr>PowerPoint Presentation</vt:lpstr>
      <vt:lpstr>PowerPoint Presentation</vt:lpstr>
      <vt:lpstr>PowerPoint Presentation</vt:lpstr>
      <vt:lpstr>STB web site home page</vt:lpstr>
      <vt:lpstr>Clean Water web page</vt:lpstr>
      <vt:lpstr>Objects that are common to all pages on the site</vt:lpstr>
      <vt:lpstr>Formatting common to all STB web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 access for User types </vt:lpstr>
      <vt:lpstr>PowerPoint Presentation</vt:lpstr>
      <vt:lpstr>PowerPoint Presentation</vt:lpstr>
      <vt:lpstr>PowerPoint Presentation</vt:lpstr>
      <vt:lpstr>PowerPoint Presentation</vt:lpstr>
      <vt:lpstr>PowerPoint Presentation</vt:lpstr>
      <vt:lpstr>Share the Blessings Web changes</vt:lpstr>
      <vt:lpstr>Plans</vt:lpstr>
      <vt:lpstr>Initial thoughts for moving prod into live site</vt:lpstr>
      <vt:lpstr>Files copied to stbprd7 or moved to backup?</vt:lpstr>
      <vt:lpstr>Steps as of 6/27 updated 6/28 add 3.x</vt:lpstr>
      <vt:lpstr>PowerPoint Presentation</vt:lpstr>
      <vt:lpstr>Login form encypt issue1 – not resolved!</vt:lpstr>
      <vt:lpstr>Launch progress another source for checking out – https://www.youtube.com/watch?v=B-7jsURjLiU </vt:lpstr>
      <vt:lpstr>Which tools did we settle on for Stbtest</vt:lpstr>
      <vt:lpstr>CK Software</vt:lpstr>
      <vt:lpstr>Using Slideshow CK</vt:lpstr>
      <vt:lpstr>Original plans for header</vt:lpstr>
      <vt:lpstr>Switch template from beez to protostar</vt:lpstr>
      <vt:lpstr>PowerPoint Presentation</vt:lpstr>
      <vt:lpstr>Working tables on main page to span full width</vt:lpstr>
      <vt:lpstr>Footer plans given on area at footer</vt:lpstr>
      <vt:lpstr>Working on footer – placing article in footer section </vt:lpstr>
      <vt:lpstr>Working on the footer for protostar </vt:lpstr>
      <vt:lpstr>Early thoughts on big move to new web site</vt:lpstr>
      <vt:lpstr>Pursuit of Tools to get copy of files to move</vt:lpstr>
      <vt:lpstr>/ site files</vt:lpstr>
      <vt:lpstr>From prd7</vt:lpstr>
      <vt:lpstr>The big move worked without any other changes!!!</vt:lpstr>
      <vt:lpstr>Login form encypt issue1 – maybe resolved!</vt:lpstr>
      <vt:lpstr>Org site contacts vs main site.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 the Blessings Web changes</dc:title>
  <dc:creator>mamakat</dc:creator>
  <cp:lastModifiedBy>ADMINIBM</cp:lastModifiedBy>
  <cp:revision>131</cp:revision>
  <dcterms:created xsi:type="dcterms:W3CDTF">2016-04-24T23:57:36Z</dcterms:created>
  <dcterms:modified xsi:type="dcterms:W3CDTF">2016-07-12T19:04:08Z</dcterms:modified>
</cp:coreProperties>
</file>